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82"/>
  </p:notesMasterIdLst>
  <p:sldIdLst>
    <p:sldId id="256" r:id="rId2"/>
    <p:sldId id="335" r:id="rId3"/>
    <p:sldId id="257" r:id="rId4"/>
    <p:sldId id="258" r:id="rId5"/>
    <p:sldId id="259" r:id="rId6"/>
    <p:sldId id="260" r:id="rId7"/>
    <p:sldId id="261" r:id="rId8"/>
    <p:sldId id="264" r:id="rId9"/>
    <p:sldId id="265" r:id="rId10"/>
    <p:sldId id="267" r:id="rId11"/>
    <p:sldId id="268" r:id="rId12"/>
    <p:sldId id="336" r:id="rId13"/>
    <p:sldId id="337" r:id="rId14"/>
    <p:sldId id="269" r:id="rId15"/>
    <p:sldId id="270" r:id="rId16"/>
    <p:sldId id="271" r:id="rId17"/>
    <p:sldId id="272" r:id="rId18"/>
    <p:sldId id="273" r:id="rId19"/>
    <p:sldId id="274" r:id="rId20"/>
    <p:sldId id="276" r:id="rId21"/>
    <p:sldId id="277" r:id="rId22"/>
    <p:sldId id="278" r:id="rId23"/>
    <p:sldId id="279" r:id="rId24"/>
    <p:sldId id="283" r:id="rId25"/>
    <p:sldId id="280" r:id="rId26"/>
    <p:sldId id="281" r:id="rId27"/>
    <p:sldId id="284" r:id="rId28"/>
    <p:sldId id="282" r:id="rId29"/>
    <p:sldId id="285" r:id="rId30"/>
    <p:sldId id="288" r:id="rId31"/>
    <p:sldId id="291" r:id="rId32"/>
    <p:sldId id="289" r:id="rId33"/>
    <p:sldId id="292" r:id="rId34"/>
    <p:sldId id="290" r:id="rId35"/>
    <p:sldId id="293" r:id="rId36"/>
    <p:sldId id="294" r:id="rId37"/>
    <p:sldId id="287" r:id="rId38"/>
    <p:sldId id="286" r:id="rId39"/>
    <p:sldId id="295" r:id="rId40"/>
    <p:sldId id="296" r:id="rId41"/>
    <p:sldId id="297" r:id="rId42"/>
    <p:sldId id="298" r:id="rId43"/>
    <p:sldId id="319" r:id="rId44"/>
    <p:sldId id="321" r:id="rId45"/>
    <p:sldId id="322" r:id="rId46"/>
    <p:sldId id="323" r:id="rId47"/>
    <p:sldId id="324" r:id="rId48"/>
    <p:sldId id="320" r:id="rId49"/>
    <p:sldId id="325" r:id="rId50"/>
    <p:sldId id="326" r:id="rId51"/>
    <p:sldId id="300" r:id="rId52"/>
    <p:sldId id="301" r:id="rId53"/>
    <p:sldId id="302" r:id="rId54"/>
    <p:sldId id="303" r:id="rId55"/>
    <p:sldId id="304" r:id="rId56"/>
    <p:sldId id="305" r:id="rId57"/>
    <p:sldId id="306" r:id="rId58"/>
    <p:sldId id="309" r:id="rId59"/>
    <p:sldId id="307" r:id="rId60"/>
    <p:sldId id="310" r:id="rId61"/>
    <p:sldId id="312" r:id="rId62"/>
    <p:sldId id="311" r:id="rId63"/>
    <p:sldId id="308" r:id="rId64"/>
    <p:sldId id="313" r:id="rId65"/>
    <p:sldId id="315" r:id="rId66"/>
    <p:sldId id="316" r:id="rId67"/>
    <p:sldId id="317" r:id="rId68"/>
    <p:sldId id="318" r:id="rId69"/>
    <p:sldId id="314" r:id="rId70"/>
    <p:sldId id="329" r:id="rId71"/>
    <p:sldId id="330" r:id="rId72"/>
    <p:sldId id="331" r:id="rId73"/>
    <p:sldId id="332" r:id="rId74"/>
    <p:sldId id="333" r:id="rId75"/>
    <p:sldId id="334" r:id="rId76"/>
    <p:sldId id="266" r:id="rId77"/>
    <p:sldId id="275" r:id="rId78"/>
    <p:sldId id="299" r:id="rId79"/>
    <p:sldId id="327" r:id="rId80"/>
    <p:sldId id="328" r:id="rId8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336" autoAdjust="0"/>
  </p:normalViewPr>
  <p:slideViewPr>
    <p:cSldViewPr>
      <p:cViewPr varScale="1">
        <p:scale>
          <a:sx n="80" d="100"/>
          <a:sy n="80" d="100"/>
        </p:scale>
        <p:origin x="-1674"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notesMaster" Target="notesMasters/notesMaster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EC55194-5177-47DC-AE03-EE665BEED51E}" type="datetimeFigureOut">
              <a:rPr lang="en-US" smtClean="0"/>
              <a:pPr/>
              <a:t>8/14/2010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FC5EB7F-29C2-4E9F-8321-DB04C9F42DB7}" type="slidenum">
              <a:rPr lang="en-US" smtClean="0"/>
              <a:pPr/>
              <a:t>‹#›</a:t>
            </a:fld>
            <a:endParaRPr lang="en-US"/>
          </a:p>
        </p:txBody>
      </p:sp>
    </p:spTree>
    <p:extLst>
      <p:ext uri="{BB962C8B-B14F-4D97-AF65-F5344CB8AC3E}">
        <p14:creationId xmlns:p14="http://schemas.microsoft.com/office/powerpoint/2010/main" xmlns="" val="14403667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Who’s here? A</a:t>
            </a:r>
            <a:r>
              <a:rPr lang="en-US" baseline="0" dirty="0" smtClean="0"/>
              <a:t> quick survey of who’s here.</a:t>
            </a:r>
            <a:endParaRPr lang="en-US" dirty="0"/>
          </a:p>
        </p:txBody>
      </p:sp>
      <p:sp>
        <p:nvSpPr>
          <p:cNvPr id="4" name="Slide Number Placeholder 3"/>
          <p:cNvSpPr>
            <a:spLocks noGrp="1"/>
          </p:cNvSpPr>
          <p:nvPr>
            <p:ph type="sldNum" sz="quarter" idx="10"/>
          </p:nvPr>
        </p:nvSpPr>
        <p:spPr/>
        <p:txBody>
          <a:bodyPr/>
          <a:lstStyle/>
          <a:p>
            <a:fld id="{4FC5EB7F-29C2-4E9F-8321-DB04C9F42DB7}" type="slidenum">
              <a:rPr lang="en-US" smtClean="0"/>
              <a:pPr/>
              <a:t>2</a:t>
            </a:fld>
            <a:endParaRPr lang="en-US"/>
          </a:p>
        </p:txBody>
      </p:sp>
    </p:spTree>
    <p:extLst>
      <p:ext uri="{BB962C8B-B14F-4D97-AF65-F5344CB8AC3E}">
        <p14:creationId xmlns:p14="http://schemas.microsoft.com/office/powerpoint/2010/main" xmlns="" val="29340232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Or more like this. (Click), this is the</a:t>
            </a:r>
            <a:r>
              <a:rPr lang="en-US" baseline="0" dirty="0" smtClean="0"/>
              <a:t> actual code that creates a table, whether you do it in SSMS or here by typing this manually.</a:t>
            </a:r>
            <a:endParaRPr lang="en-US" dirty="0"/>
          </a:p>
        </p:txBody>
      </p:sp>
      <p:sp>
        <p:nvSpPr>
          <p:cNvPr id="4" name="Slide Number Placeholder 3"/>
          <p:cNvSpPr>
            <a:spLocks noGrp="1"/>
          </p:cNvSpPr>
          <p:nvPr>
            <p:ph type="sldNum" sz="quarter" idx="10"/>
          </p:nvPr>
        </p:nvSpPr>
        <p:spPr/>
        <p:txBody>
          <a:bodyPr/>
          <a:lstStyle/>
          <a:p>
            <a:fld id="{4FC5EB7F-29C2-4E9F-8321-DB04C9F42DB7}" type="slidenum">
              <a:rPr lang="en-US" smtClean="0"/>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SQL Server adheres to what are</a:t>
            </a:r>
            <a:r>
              <a:rPr lang="en-US" baseline="0" dirty="0" smtClean="0"/>
              <a:t> called the ACID properties. These are like the post office, they ensure that the data you store is not only safe, secure, and there, but that modifications can’t occur twice, that they are properly written down, etc. The classic example is of a bank transfer. If I deposit money, I want to be sure that my money is correctly received, AND that my account is debited. We don’t want one part of a transaction without the other. Same for withdrawals. We also want to be sure that one a change is made, it is durable, and lasting. It can’t be undone, or even partially undone.</a:t>
            </a:r>
            <a:endParaRPr lang="en-US" dirty="0"/>
          </a:p>
        </p:txBody>
      </p:sp>
      <p:sp>
        <p:nvSpPr>
          <p:cNvPr id="4" name="Slide Number Placeholder 3"/>
          <p:cNvSpPr>
            <a:spLocks noGrp="1"/>
          </p:cNvSpPr>
          <p:nvPr>
            <p:ph type="sldNum" sz="quarter" idx="10"/>
          </p:nvPr>
        </p:nvSpPr>
        <p:spPr/>
        <p:txBody>
          <a:bodyPr/>
          <a:lstStyle/>
          <a:p>
            <a:fld id="{4FC5EB7F-29C2-4E9F-8321-DB04C9F42DB7}" type="slidenum">
              <a:rPr lang="en-US" smtClean="0"/>
              <a:pPr/>
              <a:t>12</a:t>
            </a:fld>
            <a:endParaRPr lang="en-US"/>
          </a:p>
        </p:txBody>
      </p:sp>
    </p:spTree>
    <p:extLst>
      <p:ext uri="{BB962C8B-B14F-4D97-AF65-F5344CB8AC3E}">
        <p14:creationId xmlns:p14="http://schemas.microsoft.com/office/powerpoint/2010/main" xmlns="" val="16259725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server keeps your data</a:t>
            </a:r>
            <a:r>
              <a:rPr lang="en-US" baseline="0" dirty="0" smtClean="0"/>
              <a:t> in two ways. It has data file(s) in which your data is actually stored, and a log file, in which all changes are recorded. This two phase process ensures that all changes are correctly recorded. The change is written to the log file (taking up space). Once this is done, it is written to the data file. In this way, if power is lost somewhere or there is an issue, when SQL Server starts up, it can read the log file and compare it with the data file to ensure that completed transactions were written and incomplete ones are undone.</a:t>
            </a:r>
            <a:endParaRPr lang="en-US" dirty="0"/>
          </a:p>
        </p:txBody>
      </p:sp>
      <p:sp>
        <p:nvSpPr>
          <p:cNvPr id="4" name="Slide Number Placeholder 3"/>
          <p:cNvSpPr>
            <a:spLocks noGrp="1"/>
          </p:cNvSpPr>
          <p:nvPr>
            <p:ph type="sldNum" sz="quarter" idx="10"/>
          </p:nvPr>
        </p:nvSpPr>
        <p:spPr/>
        <p:txBody>
          <a:bodyPr/>
          <a:lstStyle/>
          <a:p>
            <a:fld id="{4FC5EB7F-29C2-4E9F-8321-DB04C9F42DB7}" type="slidenum">
              <a:rPr lang="en-US" smtClean="0"/>
              <a:pPr/>
              <a:t>13</a:t>
            </a:fld>
            <a:endParaRPr lang="en-US"/>
          </a:p>
        </p:txBody>
      </p:sp>
    </p:spTree>
    <p:extLst>
      <p:ext uri="{BB962C8B-B14F-4D97-AF65-F5344CB8AC3E}">
        <p14:creationId xmlns:p14="http://schemas.microsoft.com/office/powerpoint/2010/main" xmlns="" val="17816956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is a table in SSMS, and in addition to all it’s columns, it has other items as well. Keys, </a:t>
            </a:r>
            <a:r>
              <a:rPr lang="en-US" dirty="0" err="1" smtClean="0"/>
              <a:t>constaints</a:t>
            </a:r>
            <a:r>
              <a:rPr lang="en-US" dirty="0" smtClean="0"/>
              <a:t>, triggers, indexes and statistics.</a:t>
            </a:r>
            <a:endParaRPr lang="en-US" dirty="0"/>
          </a:p>
        </p:txBody>
      </p:sp>
      <p:sp>
        <p:nvSpPr>
          <p:cNvPr id="4" name="Slide Number Placeholder 3"/>
          <p:cNvSpPr>
            <a:spLocks noGrp="1"/>
          </p:cNvSpPr>
          <p:nvPr>
            <p:ph type="sldNum" sz="quarter" idx="10"/>
          </p:nvPr>
        </p:nvSpPr>
        <p:spPr/>
        <p:txBody>
          <a:bodyPr/>
          <a:lstStyle/>
          <a:p>
            <a:fld id="{4FC5EB7F-29C2-4E9F-8321-DB04C9F42DB7}" type="slidenum">
              <a:rPr lang="en-US" smtClean="0"/>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Management Studio,</a:t>
            </a:r>
            <a:r>
              <a:rPr lang="en-US" baseline="0" dirty="0" smtClean="0"/>
              <a:t> a clip of it and you can see w</a:t>
            </a:r>
            <a:r>
              <a:rPr lang="en-US" dirty="0" smtClean="0"/>
              <a:t>e</a:t>
            </a:r>
            <a:r>
              <a:rPr lang="en-US" baseline="0" dirty="0" smtClean="0"/>
              <a:t> have other items, or “objects” in SQL Server. We store data in these tables, but what about these other objects? Let’s talk about them.</a:t>
            </a:r>
            <a:endParaRPr lang="en-US" dirty="0"/>
          </a:p>
        </p:txBody>
      </p:sp>
      <p:sp>
        <p:nvSpPr>
          <p:cNvPr id="4" name="Slide Number Placeholder 3"/>
          <p:cNvSpPr>
            <a:spLocks noGrp="1"/>
          </p:cNvSpPr>
          <p:nvPr>
            <p:ph type="sldNum" sz="quarter" idx="10"/>
          </p:nvPr>
        </p:nvSpPr>
        <p:spPr/>
        <p:txBody>
          <a:bodyPr/>
          <a:lstStyle/>
          <a:p>
            <a:fld id="{4FC5EB7F-29C2-4E9F-8321-DB04C9F42DB7}" type="slidenum">
              <a:rPr lang="en-US" smtClean="0"/>
              <a:pPr/>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view is</a:t>
            </a:r>
            <a:r>
              <a:rPr lang="en-US" baseline="0" dirty="0" smtClean="0"/>
              <a:t> a window. It’s another way of looking at the same information. As an example, we often see things like this on TV. In reality, it’s the same thing we get in the restaurant, but it doesn’t look as nice. A view is similar. It’s a window into a table, or a series of tables that we have put together. We use a query, a set of code to determine if we are seeing a whole table, a partial table, a few columns, some rows, a conglomeration of multiple tables, etc.</a:t>
            </a:r>
            <a:endParaRPr lang="en-US" dirty="0"/>
          </a:p>
        </p:txBody>
      </p:sp>
      <p:sp>
        <p:nvSpPr>
          <p:cNvPr id="4" name="Slide Number Placeholder 3"/>
          <p:cNvSpPr>
            <a:spLocks noGrp="1"/>
          </p:cNvSpPr>
          <p:nvPr>
            <p:ph type="sldNum" sz="quarter" idx="10"/>
          </p:nvPr>
        </p:nvSpPr>
        <p:spPr/>
        <p:txBody>
          <a:bodyPr/>
          <a:lstStyle/>
          <a:p>
            <a:fld id="{4FC5EB7F-29C2-4E9F-8321-DB04C9F42DB7}" type="slidenum">
              <a:rPr lang="en-US" smtClean="0"/>
              <a:pPr/>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also have a number of programmable objects, where we write code, just</a:t>
            </a:r>
            <a:r>
              <a:rPr lang="en-US" baseline="0" dirty="0" smtClean="0"/>
              <a:t> like we might in some other applications. We have functions, triggers, assemblies (using .NET code), and stored procedures. In some of these items we use the T-SQL language inside SQL Server, some are written in .NET languages, compiled, and then linked as T-SQL objects. All of these objects exist to provide a way to develop some programming capabilities inside of SQL Server.</a:t>
            </a:r>
            <a:endParaRPr lang="en-US" dirty="0"/>
          </a:p>
        </p:txBody>
      </p:sp>
      <p:sp>
        <p:nvSpPr>
          <p:cNvPr id="4" name="Slide Number Placeholder 3"/>
          <p:cNvSpPr>
            <a:spLocks noGrp="1"/>
          </p:cNvSpPr>
          <p:nvPr>
            <p:ph type="sldNum" sz="quarter" idx="10"/>
          </p:nvPr>
        </p:nvSpPr>
        <p:spPr/>
        <p:txBody>
          <a:bodyPr/>
          <a:lstStyle/>
          <a:p>
            <a:fld id="{4FC5EB7F-29C2-4E9F-8321-DB04C9F42DB7}" type="slidenum">
              <a:rPr lang="en-US" smtClean="0"/>
              <a:pPr/>
              <a:t>17</a:t>
            </a:fld>
            <a:endParaRPr lang="en-US"/>
          </a:p>
        </p:txBody>
      </p:sp>
    </p:spTree>
    <p:extLst>
      <p:ext uri="{BB962C8B-B14F-4D97-AF65-F5344CB8AC3E}">
        <p14:creationId xmlns:p14="http://schemas.microsoft.com/office/powerpoint/2010/main" xmlns="" val="26279406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Here’s a sample stored procedure. As you can see we</a:t>
            </a:r>
            <a:r>
              <a:rPr lang="en-US" baseline="0" dirty="0" smtClean="0"/>
              <a:t> have a series of statements, variables, a loop, and other programming constructs.</a:t>
            </a:r>
            <a:endParaRPr lang="en-US" dirty="0"/>
          </a:p>
        </p:txBody>
      </p:sp>
      <p:sp>
        <p:nvSpPr>
          <p:cNvPr id="4" name="Slide Number Placeholder 3"/>
          <p:cNvSpPr>
            <a:spLocks noGrp="1"/>
          </p:cNvSpPr>
          <p:nvPr>
            <p:ph type="sldNum" sz="quarter" idx="10"/>
          </p:nvPr>
        </p:nvSpPr>
        <p:spPr/>
        <p:txBody>
          <a:bodyPr/>
          <a:lstStyle/>
          <a:p>
            <a:fld id="{4FC5EB7F-29C2-4E9F-8321-DB04C9F42DB7}" type="slidenum">
              <a:rPr lang="en-US" smtClean="0"/>
              <a:pPr/>
              <a:t>18</a:t>
            </a:fld>
            <a:endParaRPr lang="en-US"/>
          </a:p>
        </p:txBody>
      </p:sp>
    </p:spTree>
    <p:extLst>
      <p:ext uri="{BB962C8B-B14F-4D97-AF65-F5344CB8AC3E}">
        <p14:creationId xmlns:p14="http://schemas.microsoft.com/office/powerpoint/2010/main" xmlns="" val="9977600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a:t>
            </a:r>
            <a:r>
              <a:rPr lang="en-US" baseline="0" dirty="0" smtClean="0"/>
              <a:t> differs from other code, like VB.NET code as shown here. This can still be used in SQL Server as part of the SQL CLR.</a:t>
            </a:r>
            <a:endParaRPr lang="en-US" dirty="0"/>
          </a:p>
        </p:txBody>
      </p:sp>
      <p:sp>
        <p:nvSpPr>
          <p:cNvPr id="4" name="Slide Number Placeholder 3"/>
          <p:cNvSpPr>
            <a:spLocks noGrp="1"/>
          </p:cNvSpPr>
          <p:nvPr>
            <p:ph type="sldNum" sz="quarter" idx="10"/>
          </p:nvPr>
        </p:nvSpPr>
        <p:spPr/>
        <p:txBody>
          <a:bodyPr/>
          <a:lstStyle/>
          <a:p>
            <a:fld id="{4FC5EB7F-29C2-4E9F-8321-DB04C9F42DB7}" type="slidenum">
              <a:rPr lang="en-US" smtClean="0"/>
              <a:pPr/>
              <a:t>19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Triggers are a</a:t>
            </a:r>
            <a:r>
              <a:rPr lang="en-US" baseline="0" dirty="0" smtClean="0"/>
              <a:t> type of programming construct, but one that functions a little differently. These are sets of code that respond to certain triggers. When some event happens, which can be a query in SQL Sever, creating a new object, adding a user, or almost anything else, this code is run and can act on the data, providing auditing, or do most anything you can think of.</a:t>
            </a:r>
            <a:endParaRPr lang="en-US" dirty="0"/>
          </a:p>
        </p:txBody>
      </p:sp>
      <p:sp>
        <p:nvSpPr>
          <p:cNvPr id="4" name="Slide Number Placeholder 3"/>
          <p:cNvSpPr>
            <a:spLocks noGrp="1"/>
          </p:cNvSpPr>
          <p:nvPr>
            <p:ph type="sldNum" sz="quarter" idx="10"/>
          </p:nvPr>
        </p:nvSpPr>
        <p:spPr/>
        <p:txBody>
          <a:bodyPr/>
          <a:lstStyle/>
          <a:p>
            <a:fld id="{4FC5EB7F-29C2-4E9F-8321-DB04C9F42DB7}" type="slidenum">
              <a:rPr lang="en-US" smtClean="0"/>
              <a:pPr/>
              <a:t>20</a:t>
            </a:fld>
            <a:endParaRPr lang="en-US"/>
          </a:p>
        </p:txBody>
      </p:sp>
    </p:spTree>
    <p:extLst>
      <p:ext uri="{BB962C8B-B14F-4D97-AF65-F5344CB8AC3E}">
        <p14:creationId xmlns:p14="http://schemas.microsoft.com/office/powerpoint/2010/main" xmlns="" val="13756184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Basic Agenda. We will go fast to get through</a:t>
            </a:r>
            <a:r>
              <a:rPr lang="en-US" baseline="0" dirty="0" smtClean="0"/>
              <a:t> things in an hour, but please ask questions if you have them.</a:t>
            </a:r>
            <a:endParaRPr lang="en-US" dirty="0"/>
          </a:p>
        </p:txBody>
      </p:sp>
      <p:sp>
        <p:nvSpPr>
          <p:cNvPr id="4" name="Slide Number Placeholder 3"/>
          <p:cNvSpPr>
            <a:spLocks noGrp="1"/>
          </p:cNvSpPr>
          <p:nvPr>
            <p:ph type="sldNum" sz="quarter" idx="10"/>
          </p:nvPr>
        </p:nvSpPr>
        <p:spPr/>
        <p:txBody>
          <a:bodyPr/>
          <a:lstStyle/>
          <a:p>
            <a:fld id="{4FC5EB7F-29C2-4E9F-8321-DB04C9F42DB7}" type="slidenum">
              <a:rPr lang="en-US" smtClean="0"/>
              <a:pPr/>
              <a:t>3</a:t>
            </a:fld>
            <a:endParaRPr lang="en-US"/>
          </a:p>
        </p:txBody>
      </p:sp>
    </p:spTree>
    <p:extLst>
      <p:ext uri="{BB962C8B-B14F-4D97-AF65-F5344CB8AC3E}">
        <p14:creationId xmlns:p14="http://schemas.microsoft.com/office/powerpoint/2010/main" xmlns="" val="29439488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a:t>
            </a:r>
            <a:r>
              <a:rPr lang="en-US" baseline="0" dirty="0" smtClean="0"/>
              <a:t> are different types of triggers, but the basic thing to keep in mind is that they always fire in response to some action. If you have a trigger that sends an email whenever data is updated in a table, you’ll get an email EVERY TIME data is deleted. That can be a problem, and so you want to be very careful about using triggers in your applications.</a:t>
            </a:r>
            <a:endParaRPr lang="en-US" dirty="0"/>
          </a:p>
        </p:txBody>
      </p:sp>
      <p:sp>
        <p:nvSpPr>
          <p:cNvPr id="4" name="Slide Number Placeholder 3"/>
          <p:cNvSpPr>
            <a:spLocks noGrp="1"/>
          </p:cNvSpPr>
          <p:nvPr>
            <p:ph type="sldNum" sz="quarter" idx="10"/>
          </p:nvPr>
        </p:nvSpPr>
        <p:spPr/>
        <p:txBody>
          <a:bodyPr/>
          <a:lstStyle/>
          <a:p>
            <a:fld id="{4FC5EB7F-29C2-4E9F-8321-DB04C9F42DB7}" type="slidenum">
              <a:rPr lang="en-US" smtClean="0"/>
              <a:pPr/>
              <a:t>21</a:t>
            </a:fld>
            <a:endParaRPr lang="en-US"/>
          </a:p>
        </p:txBody>
      </p:sp>
    </p:spTree>
    <p:extLst>
      <p:ext uri="{BB962C8B-B14F-4D97-AF65-F5344CB8AC3E}">
        <p14:creationId xmlns:p14="http://schemas.microsoft.com/office/powerpoint/2010/main" xmlns="" val="12187786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 keys like this, but instead these are keys that identify</a:t>
            </a:r>
            <a:r>
              <a:rPr lang="en-US" baseline="0" dirty="0" smtClean="0"/>
              <a:t> data. We have two types, primary and foreign</a:t>
            </a:r>
            <a:endParaRPr lang="en-US" dirty="0"/>
          </a:p>
        </p:txBody>
      </p:sp>
      <p:sp>
        <p:nvSpPr>
          <p:cNvPr id="4" name="Slide Number Placeholder 3"/>
          <p:cNvSpPr>
            <a:spLocks noGrp="1"/>
          </p:cNvSpPr>
          <p:nvPr>
            <p:ph type="sldNum" sz="quarter" idx="10"/>
          </p:nvPr>
        </p:nvSpPr>
        <p:spPr/>
        <p:txBody>
          <a:bodyPr/>
          <a:lstStyle/>
          <a:p>
            <a:fld id="{4FC5EB7F-29C2-4E9F-8321-DB04C9F42DB7}" type="slidenum">
              <a:rPr lang="en-US" smtClean="0"/>
              <a:pPr/>
              <a:t>22</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Uniquely identify</a:t>
            </a:r>
            <a:r>
              <a:rPr lang="en-US" baseline="0" dirty="0" smtClean="0"/>
              <a:t> things. Rows really. But what does that mean? (click) know this family. George Foreman. Anyone know what his sons’ names are? They are all George. However that doesn’t allow unique identity them. Really their names are primary keys in this case (Click)</a:t>
            </a:r>
            <a:endParaRPr lang="en-US" dirty="0"/>
          </a:p>
        </p:txBody>
      </p:sp>
      <p:sp>
        <p:nvSpPr>
          <p:cNvPr id="4" name="Slide Number Placeholder 3"/>
          <p:cNvSpPr>
            <a:spLocks noGrp="1"/>
          </p:cNvSpPr>
          <p:nvPr>
            <p:ph type="sldNum" sz="quarter" idx="10"/>
          </p:nvPr>
        </p:nvSpPr>
        <p:spPr/>
        <p:txBody>
          <a:bodyPr/>
          <a:lstStyle/>
          <a:p>
            <a:fld id="{4FC5EB7F-29C2-4E9F-8321-DB04C9F42DB7}" type="slidenum">
              <a:rPr lang="en-US" smtClean="0"/>
              <a:pPr/>
              <a:t>23</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the real world, we can </a:t>
            </a:r>
            <a:r>
              <a:rPr lang="en-US" dirty="0" err="1" smtClean="0"/>
              <a:t>ususally</a:t>
            </a:r>
            <a:r>
              <a:rPr lang="en-US" dirty="0" smtClean="0"/>
              <a:t> just tell things</a:t>
            </a:r>
            <a:r>
              <a:rPr lang="en-US" baseline="0" dirty="0" smtClean="0"/>
              <a:t> are different. We know it’s our car, or that one company is different from another, or that this person is not the same as that one. Or can we? Who’s Joan and who’s Jayne?</a:t>
            </a:r>
            <a:endParaRPr lang="en-US" dirty="0"/>
          </a:p>
        </p:txBody>
      </p:sp>
      <p:sp>
        <p:nvSpPr>
          <p:cNvPr id="4" name="Slide Number Placeholder 3"/>
          <p:cNvSpPr>
            <a:spLocks noGrp="1"/>
          </p:cNvSpPr>
          <p:nvPr>
            <p:ph type="sldNum" sz="quarter" idx="10"/>
          </p:nvPr>
        </p:nvSpPr>
        <p:spPr/>
        <p:txBody>
          <a:bodyPr/>
          <a:lstStyle/>
          <a:p>
            <a:fld id="{4FC5EB7F-29C2-4E9F-8321-DB04C9F42DB7}" type="slidenum">
              <a:rPr lang="en-US" smtClean="0"/>
              <a:pPr/>
              <a:t>24</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the database world, or at least in relational databases, we have primary keys that are designated to tell one set of data from another,</a:t>
            </a:r>
            <a:r>
              <a:rPr lang="en-US" baseline="0" dirty="0" smtClean="0"/>
              <a:t> or one row from another. Here are a few facts about primary keys in SQL Server.</a:t>
            </a:r>
            <a:endParaRPr lang="en-US" dirty="0"/>
          </a:p>
        </p:txBody>
      </p:sp>
      <p:sp>
        <p:nvSpPr>
          <p:cNvPr id="4" name="Slide Number Placeholder 3"/>
          <p:cNvSpPr>
            <a:spLocks noGrp="1"/>
          </p:cNvSpPr>
          <p:nvPr>
            <p:ph type="sldNum" sz="quarter" idx="10"/>
          </p:nvPr>
        </p:nvSpPr>
        <p:spPr/>
        <p:txBody>
          <a:bodyPr/>
          <a:lstStyle/>
          <a:p>
            <a:fld id="{4FC5EB7F-29C2-4E9F-8321-DB04C9F42DB7}" type="slidenum">
              <a:rPr lang="en-US" smtClean="0"/>
              <a:pPr/>
              <a:t>25</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can define a PK in code</a:t>
            </a:r>
            <a:endParaRPr lang="en-US" dirty="0"/>
          </a:p>
        </p:txBody>
      </p:sp>
      <p:sp>
        <p:nvSpPr>
          <p:cNvPr id="4" name="Slide Number Placeholder 3"/>
          <p:cNvSpPr>
            <a:spLocks noGrp="1"/>
          </p:cNvSpPr>
          <p:nvPr>
            <p:ph type="sldNum" sz="quarter" idx="10"/>
          </p:nvPr>
        </p:nvSpPr>
        <p:spPr/>
        <p:txBody>
          <a:bodyPr/>
          <a:lstStyle/>
          <a:p>
            <a:fld id="{4FC5EB7F-29C2-4E9F-8321-DB04C9F42DB7}" type="slidenum">
              <a:rPr lang="en-US" smtClean="0"/>
              <a:pPr/>
              <a:t>26</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Or</a:t>
            </a:r>
            <a:r>
              <a:rPr lang="en-US" baseline="0" dirty="0" smtClean="0"/>
              <a:t> later by changing or </a:t>
            </a:r>
            <a:r>
              <a:rPr lang="en-US" baseline="0" dirty="0" err="1" smtClean="0"/>
              <a:t>ALTERing</a:t>
            </a:r>
            <a:r>
              <a:rPr lang="en-US" baseline="0" dirty="0" smtClean="0"/>
              <a:t> the table</a:t>
            </a:r>
            <a:endParaRPr lang="en-US" dirty="0"/>
          </a:p>
        </p:txBody>
      </p:sp>
      <p:sp>
        <p:nvSpPr>
          <p:cNvPr id="4" name="Slide Number Placeholder 3"/>
          <p:cNvSpPr>
            <a:spLocks noGrp="1"/>
          </p:cNvSpPr>
          <p:nvPr>
            <p:ph type="sldNum" sz="quarter" idx="10"/>
          </p:nvPr>
        </p:nvSpPr>
        <p:spPr/>
        <p:txBody>
          <a:bodyPr/>
          <a:lstStyle/>
          <a:p>
            <a:fld id="{4FC5EB7F-29C2-4E9F-8321-DB04C9F42DB7}" type="slidenum">
              <a:rPr lang="en-US" smtClean="0"/>
              <a:pPr/>
              <a:t>27</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FKs are linked to other tables. Here we can see that there is</a:t>
            </a:r>
            <a:r>
              <a:rPr lang="en-US" baseline="0" dirty="0" smtClean="0"/>
              <a:t> a PK on each table, and it’s </a:t>
            </a:r>
            <a:r>
              <a:rPr lang="en-US" baseline="0" dirty="0" err="1" smtClean="0"/>
              <a:t>lnked</a:t>
            </a:r>
            <a:r>
              <a:rPr lang="en-US" baseline="0" dirty="0" smtClean="0"/>
              <a:t> to another table. As you can see, we have a table of Regions, things like E, W, N, S. We also then have a company table, each one linked to a region. So for a company like Acme, we have it listed in the East region. (click) for IBM, it’s in the North region. That linkage is in the Foreign Key. For a particular sale to IBM, we can see it’s linked to IBM through a key, and also linked to the North region.</a:t>
            </a:r>
            <a:endParaRPr lang="en-US" dirty="0"/>
          </a:p>
        </p:txBody>
      </p:sp>
      <p:sp>
        <p:nvSpPr>
          <p:cNvPr id="4" name="Slide Number Placeholder 3"/>
          <p:cNvSpPr>
            <a:spLocks noGrp="1"/>
          </p:cNvSpPr>
          <p:nvPr>
            <p:ph type="sldNum" sz="quarter" idx="10"/>
          </p:nvPr>
        </p:nvSpPr>
        <p:spPr/>
        <p:txBody>
          <a:bodyPr/>
          <a:lstStyle/>
          <a:p>
            <a:fld id="{4FC5EB7F-29C2-4E9F-8321-DB04C9F42DB7}" type="slidenum">
              <a:rPr lang="en-US" smtClean="0"/>
              <a:pPr/>
              <a:t>28</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query is how we access data in our</a:t>
            </a:r>
            <a:r>
              <a:rPr lang="en-US" baseline="0" dirty="0" smtClean="0"/>
              <a:t> SQL Server database. SQL stands for Structured Query Language, and just like we might do at McDonalds, we need to know how to frame our query so that we can get the response we want. Imagine if you drove up and asked for meat, bread, and ketchup. Would you get what you wanted?</a:t>
            </a:r>
            <a:endParaRPr lang="en-US" dirty="0"/>
          </a:p>
        </p:txBody>
      </p:sp>
      <p:sp>
        <p:nvSpPr>
          <p:cNvPr id="4" name="Slide Number Placeholder 3"/>
          <p:cNvSpPr>
            <a:spLocks noGrp="1"/>
          </p:cNvSpPr>
          <p:nvPr>
            <p:ph type="sldNum" sz="quarter" idx="10"/>
          </p:nvPr>
        </p:nvSpPr>
        <p:spPr/>
        <p:txBody>
          <a:bodyPr/>
          <a:lstStyle/>
          <a:p>
            <a:fld id="{4FC5EB7F-29C2-4E9F-8321-DB04C9F42DB7}" type="slidenum">
              <a:rPr lang="en-US" smtClean="0"/>
              <a:pPr/>
              <a:t>29</a:t>
            </a:fld>
            <a:endParaRPr lang="en-US"/>
          </a:p>
        </p:txBody>
      </p:sp>
    </p:spTree>
    <p:extLst>
      <p:ext uri="{BB962C8B-B14F-4D97-AF65-F5344CB8AC3E}">
        <p14:creationId xmlns:p14="http://schemas.microsoft.com/office/powerpoint/2010/main" xmlns="" val="31076508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use T-SQL</a:t>
            </a:r>
            <a:r>
              <a:rPr lang="en-US" baseline="0" dirty="0" smtClean="0"/>
              <a:t> here. It can be simple or complex, but it primarily consists of one of these 4 operations: select, insert, update delete. Select returns information. Insert adds new information, updates changes existing information, and delete removes information from a table.</a:t>
            </a:r>
            <a:endParaRPr lang="en-US" dirty="0"/>
          </a:p>
        </p:txBody>
      </p:sp>
      <p:sp>
        <p:nvSpPr>
          <p:cNvPr id="4" name="Slide Number Placeholder 3"/>
          <p:cNvSpPr>
            <a:spLocks noGrp="1"/>
          </p:cNvSpPr>
          <p:nvPr>
            <p:ph type="sldNum" sz="quarter" idx="10"/>
          </p:nvPr>
        </p:nvSpPr>
        <p:spPr/>
        <p:txBody>
          <a:bodyPr/>
          <a:lstStyle/>
          <a:p>
            <a:fld id="{4FC5EB7F-29C2-4E9F-8321-DB04C9F42DB7}" type="slidenum">
              <a:rPr lang="en-US" smtClean="0"/>
              <a:pPr/>
              <a:t>30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SQL Server is all of these things, a database, and a specific type of database called</a:t>
            </a:r>
            <a:r>
              <a:rPr lang="en-US" baseline="0" dirty="0" smtClean="0"/>
              <a:t> a relational database, but also a platform.</a:t>
            </a:r>
            <a:endParaRPr lang="en-US" dirty="0"/>
          </a:p>
        </p:txBody>
      </p:sp>
      <p:sp>
        <p:nvSpPr>
          <p:cNvPr id="4" name="Slide Number Placeholder 3"/>
          <p:cNvSpPr>
            <a:spLocks noGrp="1"/>
          </p:cNvSpPr>
          <p:nvPr>
            <p:ph type="sldNum" sz="quarter" idx="10"/>
          </p:nvPr>
        </p:nvSpPr>
        <p:spPr/>
        <p:txBody>
          <a:bodyPr/>
          <a:lstStyle/>
          <a:p>
            <a:fld id="{4FC5EB7F-29C2-4E9F-8321-DB04C9F42DB7}" type="slidenum">
              <a:rPr lang="en-US" smtClean="0"/>
              <a:pPr/>
              <a:t>4</a:t>
            </a:fld>
            <a:endParaRPr lang="en-US"/>
          </a:p>
        </p:txBody>
      </p:sp>
    </p:spTree>
    <p:extLst>
      <p:ext uri="{BB962C8B-B14F-4D97-AF65-F5344CB8AC3E}">
        <p14:creationId xmlns:p14="http://schemas.microsoft.com/office/powerpoint/2010/main" xmlns="" val="18814266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use T-SQL</a:t>
            </a:r>
            <a:r>
              <a:rPr lang="en-US" baseline="0" dirty="0" smtClean="0"/>
              <a:t> here. It can be simple like getting these 4 columns, </a:t>
            </a:r>
            <a:r>
              <a:rPr lang="en-US" baseline="0" dirty="0" err="1" smtClean="0"/>
              <a:t>EmployeeID</a:t>
            </a:r>
            <a:r>
              <a:rPr lang="en-US" baseline="0" dirty="0" smtClean="0"/>
              <a:t>, </a:t>
            </a:r>
            <a:r>
              <a:rPr lang="en-US" baseline="0" dirty="0" err="1" smtClean="0"/>
              <a:t>FirstName</a:t>
            </a:r>
            <a:r>
              <a:rPr lang="en-US" baseline="0" dirty="0" smtClean="0"/>
              <a:t>, </a:t>
            </a:r>
            <a:r>
              <a:rPr lang="en-US" baseline="0" dirty="0" err="1" smtClean="0"/>
              <a:t>LastName</a:t>
            </a:r>
            <a:r>
              <a:rPr lang="en-US" baseline="0" dirty="0" smtClean="0"/>
              <a:t>, Title from the Developers table. This query returns all the rows in that table.</a:t>
            </a:r>
            <a:endParaRPr lang="en-US" dirty="0"/>
          </a:p>
        </p:txBody>
      </p:sp>
      <p:sp>
        <p:nvSpPr>
          <p:cNvPr id="4" name="Slide Number Placeholder 3"/>
          <p:cNvSpPr>
            <a:spLocks noGrp="1"/>
          </p:cNvSpPr>
          <p:nvPr>
            <p:ph type="sldNum" sz="quarter" idx="10"/>
          </p:nvPr>
        </p:nvSpPr>
        <p:spPr/>
        <p:txBody>
          <a:bodyPr/>
          <a:lstStyle/>
          <a:p>
            <a:fld id="{4FC5EB7F-29C2-4E9F-8321-DB04C9F42DB7}" type="slidenum">
              <a:rPr lang="en-US" smtClean="0"/>
              <a:pPr/>
              <a:t>31</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Or complex.</a:t>
            </a:r>
            <a:r>
              <a:rPr lang="en-US" baseline="0" dirty="0" smtClean="0"/>
              <a:t> Here we see a query that uses a CTE, and gets data from multiple tables, linked together and then filtered. It is also grouped together.</a:t>
            </a:r>
            <a:endParaRPr lang="en-US" dirty="0"/>
          </a:p>
        </p:txBody>
      </p:sp>
      <p:sp>
        <p:nvSpPr>
          <p:cNvPr id="4" name="Slide Number Placeholder 3"/>
          <p:cNvSpPr>
            <a:spLocks noGrp="1"/>
          </p:cNvSpPr>
          <p:nvPr>
            <p:ph type="sldNum" sz="quarter" idx="10"/>
          </p:nvPr>
        </p:nvSpPr>
        <p:spPr/>
        <p:txBody>
          <a:bodyPr/>
          <a:lstStyle/>
          <a:p>
            <a:fld id="{4FC5EB7F-29C2-4E9F-8321-DB04C9F42DB7}" type="slidenum">
              <a:rPr lang="en-US" smtClean="0"/>
              <a:pPr/>
              <a:t>32</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language</a:t>
            </a:r>
            <a:r>
              <a:rPr lang="en-US" baseline="0" dirty="0" smtClean="0"/>
              <a:t> for making queries has filtered down to many groups, and often we have some tools, like Query Builders that people use to generate SQL. If you write code, you ought to learn these basic parts of a query. IF you just use information, hopefully you have tools to make this easier. The basic parts of a query are the operation (select, i/u/d), the FROM, the WHERE, and the ORDER. There are more advanced tools, and you can view some of the references in these slides if you need help.</a:t>
            </a:r>
            <a:endParaRPr lang="en-US" dirty="0"/>
          </a:p>
        </p:txBody>
      </p:sp>
      <p:sp>
        <p:nvSpPr>
          <p:cNvPr id="4" name="Slide Number Placeholder 3"/>
          <p:cNvSpPr>
            <a:spLocks noGrp="1"/>
          </p:cNvSpPr>
          <p:nvPr>
            <p:ph type="sldNum" sz="quarter" idx="10"/>
          </p:nvPr>
        </p:nvSpPr>
        <p:spPr/>
        <p:txBody>
          <a:bodyPr/>
          <a:lstStyle/>
          <a:p>
            <a:fld id="{4FC5EB7F-29C2-4E9F-8321-DB04C9F42DB7}" type="slidenum">
              <a:rPr lang="en-US" smtClean="0"/>
              <a:pPr/>
              <a:t>33</a:t>
            </a:fld>
            <a:endParaRPr lang="en-US"/>
          </a:p>
        </p:txBody>
      </p:sp>
    </p:spTree>
    <p:extLst>
      <p:ext uri="{BB962C8B-B14F-4D97-AF65-F5344CB8AC3E}">
        <p14:creationId xmlns:p14="http://schemas.microsoft.com/office/powerpoint/2010/main" xmlns="" val="78445317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show</a:t>
            </a:r>
            <a:r>
              <a:rPr lang="en-US" baseline="0" dirty="0" smtClean="0"/>
              <a:t> a sample query, here we have a SELECT operation, that (click) gets data FROM the developers table.</a:t>
            </a:r>
            <a:endParaRPr lang="en-US" dirty="0"/>
          </a:p>
        </p:txBody>
      </p:sp>
      <p:sp>
        <p:nvSpPr>
          <p:cNvPr id="4" name="Slide Number Placeholder 3"/>
          <p:cNvSpPr>
            <a:spLocks noGrp="1"/>
          </p:cNvSpPr>
          <p:nvPr>
            <p:ph type="sldNum" sz="quarter" idx="10"/>
          </p:nvPr>
        </p:nvSpPr>
        <p:spPr/>
        <p:txBody>
          <a:bodyPr/>
          <a:lstStyle/>
          <a:p>
            <a:fld id="{4FC5EB7F-29C2-4E9F-8321-DB04C9F42DB7}" type="slidenum">
              <a:rPr lang="en-US" smtClean="0"/>
              <a:pPr/>
              <a:t>34</a:t>
            </a:fld>
            <a:endParaRPr lang="en-US"/>
          </a:p>
        </p:txBody>
      </p:sp>
    </p:spTree>
    <p:extLst>
      <p:ext uri="{BB962C8B-B14F-4D97-AF65-F5344CB8AC3E}">
        <p14:creationId xmlns:p14="http://schemas.microsoft.com/office/powerpoint/2010/main" xmlns="" val="411595821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another query, but this time I’ve added a WHERE clause.</a:t>
            </a:r>
            <a:r>
              <a:rPr lang="en-US" baseline="0" dirty="0" smtClean="0"/>
              <a:t> What does this do? (click) You can see that it filters the developers down and returns only the shaded rows.</a:t>
            </a:r>
            <a:endParaRPr lang="en-US" dirty="0"/>
          </a:p>
        </p:txBody>
      </p:sp>
      <p:sp>
        <p:nvSpPr>
          <p:cNvPr id="4" name="Slide Number Placeholder 3"/>
          <p:cNvSpPr>
            <a:spLocks noGrp="1"/>
          </p:cNvSpPr>
          <p:nvPr>
            <p:ph type="sldNum" sz="quarter" idx="10"/>
          </p:nvPr>
        </p:nvSpPr>
        <p:spPr/>
        <p:txBody>
          <a:bodyPr/>
          <a:lstStyle/>
          <a:p>
            <a:fld id="{4FC5EB7F-29C2-4E9F-8321-DB04C9F42DB7}" type="slidenum">
              <a:rPr lang="en-US" smtClean="0"/>
              <a:pPr/>
              <a:t>35</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another query, but this time I’ve added an</a:t>
            </a:r>
            <a:r>
              <a:rPr lang="en-US" baseline="0" dirty="0" smtClean="0"/>
              <a:t> ORDER BY </a:t>
            </a:r>
            <a:r>
              <a:rPr lang="en-US" dirty="0" smtClean="0"/>
              <a:t>clause.</a:t>
            </a:r>
            <a:r>
              <a:rPr lang="en-US" baseline="0" dirty="0" smtClean="0"/>
              <a:t> What does this do? (click). We now get these rows, in this particular order. The ordering tends to work in alphabetical order </a:t>
            </a:r>
            <a:r>
              <a:rPr lang="en-US" baseline="0" dirty="0" err="1" smtClean="0"/>
              <a:t>fby</a:t>
            </a:r>
            <a:r>
              <a:rPr lang="en-US" baseline="0" dirty="0" smtClean="0"/>
              <a:t> default, but you can configure the ordering on your instance to work differently. If you have a foreign language, those rules should be applied if you have configured your server, table, or query to use them.</a:t>
            </a:r>
            <a:endParaRPr lang="en-US" dirty="0"/>
          </a:p>
        </p:txBody>
      </p:sp>
      <p:sp>
        <p:nvSpPr>
          <p:cNvPr id="4" name="Slide Number Placeholder 3"/>
          <p:cNvSpPr>
            <a:spLocks noGrp="1"/>
          </p:cNvSpPr>
          <p:nvPr>
            <p:ph type="sldNum" sz="quarter" idx="10"/>
          </p:nvPr>
        </p:nvSpPr>
        <p:spPr/>
        <p:txBody>
          <a:bodyPr/>
          <a:lstStyle/>
          <a:p>
            <a:fld id="{4FC5EB7F-29C2-4E9F-8321-DB04C9F42DB7}" type="slidenum">
              <a:rPr lang="en-US" smtClean="0"/>
              <a:pPr/>
              <a:t>36</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a:t>
            </a:r>
            <a:r>
              <a:rPr lang="en-US" baseline="0" dirty="0" smtClean="0"/>
              <a:t> use indexes for speed. But what are indexes?</a:t>
            </a:r>
            <a:endParaRPr lang="en-US" dirty="0"/>
          </a:p>
        </p:txBody>
      </p:sp>
      <p:sp>
        <p:nvSpPr>
          <p:cNvPr id="4" name="Slide Number Placeholder 3"/>
          <p:cNvSpPr>
            <a:spLocks noGrp="1"/>
          </p:cNvSpPr>
          <p:nvPr>
            <p:ph type="sldNum" sz="quarter" idx="10"/>
          </p:nvPr>
        </p:nvSpPr>
        <p:spPr/>
        <p:txBody>
          <a:bodyPr/>
          <a:lstStyle/>
          <a:p>
            <a:fld id="{4FC5EB7F-29C2-4E9F-8321-DB04C9F42DB7}" type="slidenum">
              <a:rPr lang="en-US" smtClean="0"/>
              <a:pPr/>
              <a:t>37</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 index is just</a:t>
            </a:r>
            <a:r>
              <a:rPr lang="en-US" baseline="0" dirty="0" smtClean="0"/>
              <a:t> like an index in a book. It allows you to find things quickly.</a:t>
            </a:r>
            <a:endParaRPr lang="en-US" dirty="0"/>
          </a:p>
        </p:txBody>
      </p:sp>
      <p:sp>
        <p:nvSpPr>
          <p:cNvPr id="4" name="Slide Number Placeholder 3"/>
          <p:cNvSpPr>
            <a:spLocks noGrp="1"/>
          </p:cNvSpPr>
          <p:nvPr>
            <p:ph type="sldNum" sz="quarter" idx="10"/>
          </p:nvPr>
        </p:nvSpPr>
        <p:spPr/>
        <p:txBody>
          <a:bodyPr/>
          <a:lstStyle/>
          <a:p>
            <a:fld id="{4FC5EB7F-29C2-4E9F-8321-DB04C9F42DB7}" type="slidenum">
              <a:rPr lang="en-US" smtClean="0"/>
              <a:pPr/>
              <a:t>38</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SQL Server we have two types of indexes. There are clustered indexes and </a:t>
            </a:r>
            <a:r>
              <a:rPr lang="en-US" dirty="0" err="1" smtClean="0"/>
              <a:t>nonclustered</a:t>
            </a:r>
            <a:r>
              <a:rPr lang="en-US" dirty="0" smtClean="0"/>
              <a:t> indexes. I’m ignoring</a:t>
            </a:r>
            <a:r>
              <a:rPr lang="en-US" baseline="0" dirty="0" smtClean="0"/>
              <a:t> the more specialized types of indexes</a:t>
            </a:r>
            <a:endParaRPr lang="en-US" dirty="0"/>
          </a:p>
        </p:txBody>
      </p:sp>
      <p:sp>
        <p:nvSpPr>
          <p:cNvPr id="4" name="Slide Number Placeholder 3"/>
          <p:cNvSpPr>
            <a:spLocks noGrp="1"/>
          </p:cNvSpPr>
          <p:nvPr>
            <p:ph type="sldNum" sz="quarter" idx="10"/>
          </p:nvPr>
        </p:nvSpPr>
        <p:spPr/>
        <p:txBody>
          <a:bodyPr/>
          <a:lstStyle/>
          <a:p>
            <a:fld id="{4FC5EB7F-29C2-4E9F-8321-DB04C9F42DB7}" type="slidenum">
              <a:rPr lang="en-US" smtClean="0"/>
              <a:pPr/>
              <a:t>39</a:t>
            </a:fld>
            <a:endParaRPr lang="en-US"/>
          </a:p>
        </p:txBody>
      </p:sp>
    </p:spTree>
    <p:extLst>
      <p:ext uri="{BB962C8B-B14F-4D97-AF65-F5344CB8AC3E}">
        <p14:creationId xmlns:p14="http://schemas.microsoft.com/office/powerpoint/2010/main" xmlns="" val="284187972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we have a basic diagram of what a clustered index</a:t>
            </a:r>
            <a:r>
              <a:rPr lang="en-US" baseline="0" dirty="0" smtClean="0"/>
              <a:t> is. The actual data is stored in what’s called the leaf of the index. Think of this as an inverted tree. If you know about tree structures in computer programming, this makes sense, but it essentially provides a way to locate the various entries in an index quickly.</a:t>
            </a:r>
            <a:endParaRPr lang="en-US" dirty="0"/>
          </a:p>
        </p:txBody>
      </p:sp>
      <p:sp>
        <p:nvSpPr>
          <p:cNvPr id="4" name="Slide Number Placeholder 3"/>
          <p:cNvSpPr>
            <a:spLocks noGrp="1"/>
          </p:cNvSpPr>
          <p:nvPr>
            <p:ph type="sldNum" sz="quarter" idx="10"/>
          </p:nvPr>
        </p:nvSpPr>
        <p:spPr/>
        <p:txBody>
          <a:bodyPr/>
          <a:lstStyle/>
          <a:p>
            <a:fld id="{4FC5EB7F-29C2-4E9F-8321-DB04C9F42DB7}" type="slidenum">
              <a:rPr lang="en-US" smtClean="0"/>
              <a:pPr/>
              <a:t>40</a:t>
            </a:fld>
            <a:endParaRPr lang="en-US"/>
          </a:p>
        </p:txBody>
      </p:sp>
    </p:spTree>
    <p:extLst>
      <p:ext uri="{BB962C8B-B14F-4D97-AF65-F5344CB8AC3E}">
        <p14:creationId xmlns:p14="http://schemas.microsoft.com/office/powerpoint/2010/main" xmlns="" val="14370521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What’s a database?</a:t>
            </a:r>
            <a:r>
              <a:rPr lang="en-US" baseline="0" dirty="0" smtClean="0"/>
              <a:t> </a:t>
            </a:r>
            <a:r>
              <a:rPr lang="en-US" dirty="0" smtClean="0"/>
              <a:t>Is it a simple store like this?</a:t>
            </a:r>
            <a:endParaRPr lang="en-US" dirty="0"/>
          </a:p>
        </p:txBody>
      </p:sp>
      <p:sp>
        <p:nvSpPr>
          <p:cNvPr id="4" name="Slide Number Placeholder 3"/>
          <p:cNvSpPr>
            <a:spLocks noGrp="1"/>
          </p:cNvSpPr>
          <p:nvPr>
            <p:ph type="sldNum" sz="quarter" idx="10"/>
          </p:nvPr>
        </p:nvSpPr>
        <p:spPr/>
        <p:txBody>
          <a:bodyPr/>
          <a:lstStyle/>
          <a:p>
            <a:fld id="{4FC5EB7F-29C2-4E9F-8321-DB04C9F42DB7}" type="slidenum">
              <a:rPr lang="en-US" smtClean="0"/>
              <a:pPr/>
              <a:t>5</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we have a </a:t>
            </a:r>
            <a:r>
              <a:rPr lang="en-US" dirty="0" err="1" smtClean="0"/>
              <a:t>nonclustered</a:t>
            </a:r>
            <a:r>
              <a:rPr lang="en-US" baseline="0" dirty="0" smtClean="0"/>
              <a:t> index. The data is ordered (from the index key), but the rest of the data for the table is </a:t>
            </a:r>
            <a:r>
              <a:rPr lang="en-US" baseline="0" dirty="0" err="1" smtClean="0"/>
              <a:t>atually</a:t>
            </a:r>
            <a:r>
              <a:rPr lang="en-US" baseline="0" dirty="0" smtClean="0"/>
              <a:t> stored in the clustered index.</a:t>
            </a:r>
            <a:endParaRPr lang="en-US" dirty="0"/>
          </a:p>
        </p:txBody>
      </p:sp>
      <p:sp>
        <p:nvSpPr>
          <p:cNvPr id="4" name="Slide Number Placeholder 3"/>
          <p:cNvSpPr>
            <a:spLocks noGrp="1"/>
          </p:cNvSpPr>
          <p:nvPr>
            <p:ph type="sldNum" sz="quarter" idx="10"/>
          </p:nvPr>
        </p:nvSpPr>
        <p:spPr/>
        <p:txBody>
          <a:bodyPr/>
          <a:lstStyle/>
          <a:p>
            <a:fld id="{4FC5EB7F-29C2-4E9F-8321-DB04C9F42DB7}" type="slidenum">
              <a:rPr lang="en-US" smtClean="0"/>
              <a:pPr/>
              <a:t>41</a:t>
            </a:fld>
            <a:endParaRPr lang="en-US"/>
          </a:p>
        </p:txBody>
      </p:sp>
    </p:spTree>
    <p:extLst>
      <p:ext uri="{BB962C8B-B14F-4D97-AF65-F5344CB8AC3E}">
        <p14:creationId xmlns:p14="http://schemas.microsoft.com/office/powerpoint/2010/main" xmlns="" val="119137693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Why use indexes? SQL Server is optimized to expect an index.</a:t>
            </a:r>
            <a:r>
              <a:rPr lang="en-US" baseline="0" dirty="0" smtClean="0"/>
              <a:t> You do not need a clustered index (a heap), but it’s better if you have one. In terms of how many, don’t index every column. Updates/inserts/deletes need to maintain these indexes, so you are creating work for the server. Create a few per table, and add more as you need them, or you find queries are running slow. Hint, if you see lots of table scans, you might be missing indexes, and there is even a table that SQL Server keeps of potential missing indexes. You should tend to index the columns used in WHERE clauses, or in the ON clause of a join.</a:t>
            </a:r>
            <a:endParaRPr lang="en-US" dirty="0"/>
          </a:p>
        </p:txBody>
      </p:sp>
      <p:sp>
        <p:nvSpPr>
          <p:cNvPr id="4" name="Slide Number Placeholder 3"/>
          <p:cNvSpPr>
            <a:spLocks noGrp="1"/>
          </p:cNvSpPr>
          <p:nvPr>
            <p:ph type="sldNum" sz="quarter" idx="10"/>
          </p:nvPr>
        </p:nvSpPr>
        <p:spPr/>
        <p:txBody>
          <a:bodyPr/>
          <a:lstStyle/>
          <a:p>
            <a:fld id="{4FC5EB7F-29C2-4E9F-8321-DB04C9F42DB7}" type="slidenum">
              <a:rPr lang="en-US" smtClean="0"/>
              <a:pPr/>
              <a:t>42</a:t>
            </a:fld>
            <a:endParaRPr lang="en-US"/>
          </a:p>
        </p:txBody>
      </p:sp>
    </p:spTree>
    <p:extLst>
      <p:ext uri="{BB962C8B-B14F-4D97-AF65-F5344CB8AC3E}">
        <p14:creationId xmlns:p14="http://schemas.microsoft.com/office/powerpoint/2010/main" xmlns="" val="206036474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Backups. What’s a backup? Essentially it’s a copy of your database.</a:t>
            </a:r>
            <a:endParaRPr lang="en-US" dirty="0"/>
          </a:p>
        </p:txBody>
      </p:sp>
      <p:sp>
        <p:nvSpPr>
          <p:cNvPr id="4" name="Slide Number Placeholder 3"/>
          <p:cNvSpPr>
            <a:spLocks noGrp="1"/>
          </p:cNvSpPr>
          <p:nvPr>
            <p:ph type="sldNum" sz="quarter" idx="10"/>
          </p:nvPr>
        </p:nvSpPr>
        <p:spPr/>
        <p:txBody>
          <a:bodyPr/>
          <a:lstStyle/>
          <a:p>
            <a:fld id="{4FC5EB7F-29C2-4E9F-8321-DB04C9F42DB7}" type="slidenum">
              <a:rPr lang="en-US" smtClean="0"/>
              <a:pPr/>
              <a:t>43</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Why</a:t>
            </a:r>
            <a:r>
              <a:rPr lang="en-US" baseline="0" dirty="0" smtClean="0"/>
              <a:t> backup? (click) Because of disasters. We could have big one, like a hurricane.</a:t>
            </a:r>
            <a:endParaRPr lang="en-US" dirty="0"/>
          </a:p>
        </p:txBody>
      </p:sp>
      <p:sp>
        <p:nvSpPr>
          <p:cNvPr id="4" name="Slide Number Placeholder 3"/>
          <p:cNvSpPr>
            <a:spLocks noGrp="1"/>
          </p:cNvSpPr>
          <p:nvPr>
            <p:ph type="sldNum" sz="quarter" idx="10"/>
          </p:nvPr>
        </p:nvSpPr>
        <p:spPr/>
        <p:txBody>
          <a:bodyPr/>
          <a:lstStyle/>
          <a:p>
            <a:fld id="{4FC5EB7F-29C2-4E9F-8321-DB04C9F42DB7}" type="slidenum">
              <a:rPr lang="en-US" smtClean="0"/>
              <a:pPr/>
              <a:t>44</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could have</a:t>
            </a:r>
            <a:r>
              <a:rPr lang="en-US" baseline="0" dirty="0" smtClean="0"/>
              <a:t> some type of fire or smaller scale disaster</a:t>
            </a:r>
            <a:endParaRPr lang="en-US" dirty="0"/>
          </a:p>
        </p:txBody>
      </p:sp>
      <p:sp>
        <p:nvSpPr>
          <p:cNvPr id="4" name="Slide Number Placeholder 3"/>
          <p:cNvSpPr>
            <a:spLocks noGrp="1"/>
          </p:cNvSpPr>
          <p:nvPr>
            <p:ph type="sldNum" sz="quarter" idx="10"/>
          </p:nvPr>
        </p:nvSpPr>
        <p:spPr/>
        <p:txBody>
          <a:bodyPr/>
          <a:lstStyle/>
          <a:p>
            <a:fld id="{4FC5EB7F-29C2-4E9F-8321-DB04C9F42DB7}" type="slidenum">
              <a:rPr lang="en-US" smtClean="0"/>
              <a:pPr/>
              <a:t>45</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could even have some accident</a:t>
            </a:r>
            <a:r>
              <a:rPr lang="en-US" baseline="0" dirty="0" smtClean="0"/>
              <a:t> take place.</a:t>
            </a:r>
            <a:endParaRPr lang="en-US" dirty="0"/>
          </a:p>
        </p:txBody>
      </p:sp>
      <p:sp>
        <p:nvSpPr>
          <p:cNvPr id="4" name="Slide Number Placeholder 3"/>
          <p:cNvSpPr>
            <a:spLocks noGrp="1"/>
          </p:cNvSpPr>
          <p:nvPr>
            <p:ph type="sldNum" sz="quarter" idx="10"/>
          </p:nvPr>
        </p:nvSpPr>
        <p:spPr/>
        <p:txBody>
          <a:bodyPr/>
          <a:lstStyle/>
          <a:p>
            <a:fld id="{4FC5EB7F-29C2-4E9F-8321-DB04C9F42DB7}" type="slidenum">
              <a:rPr lang="en-US" smtClean="0"/>
              <a:pPr/>
              <a:t>46</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Or even the “whoops” type of accident. How many DBAs have done this?</a:t>
            </a:r>
            <a:endParaRPr lang="en-US" dirty="0"/>
          </a:p>
        </p:txBody>
      </p:sp>
      <p:sp>
        <p:nvSpPr>
          <p:cNvPr id="4" name="Slide Number Placeholder 3"/>
          <p:cNvSpPr>
            <a:spLocks noGrp="1"/>
          </p:cNvSpPr>
          <p:nvPr>
            <p:ph type="sldNum" sz="quarter" idx="10"/>
          </p:nvPr>
        </p:nvSpPr>
        <p:spPr/>
        <p:txBody>
          <a:bodyPr/>
          <a:lstStyle/>
          <a:p>
            <a:fld id="{4FC5EB7F-29C2-4E9F-8321-DB04C9F42DB7}" type="slidenum">
              <a:rPr lang="en-US" smtClean="0"/>
              <a:pPr/>
              <a:t>47</a:t>
            </a:fld>
            <a:endParaRPr lang="en-US"/>
          </a:p>
        </p:txBody>
      </p:sp>
    </p:spTree>
    <p:extLst>
      <p:ext uri="{BB962C8B-B14F-4D97-AF65-F5344CB8AC3E}">
        <p14:creationId xmlns:p14="http://schemas.microsoft.com/office/powerpoint/2010/main" xmlns="" val="144195579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3 types of backups: full, differential,</a:t>
            </a:r>
            <a:r>
              <a:rPr lang="en-US" baseline="0" dirty="0" smtClean="0"/>
              <a:t> and log. You tend to use Full and log backups for most systems, and differential if you have space/time constraints. The combination depends on your risk factors and systems. One very important thing that most people new to SQL Server don’t understand is that a full backup does not clear your transaction log.</a:t>
            </a:r>
            <a:endParaRPr lang="en-US" dirty="0"/>
          </a:p>
        </p:txBody>
      </p:sp>
      <p:sp>
        <p:nvSpPr>
          <p:cNvPr id="4" name="Slide Number Placeholder 3"/>
          <p:cNvSpPr>
            <a:spLocks noGrp="1"/>
          </p:cNvSpPr>
          <p:nvPr>
            <p:ph type="sldNum" sz="quarter" idx="10"/>
          </p:nvPr>
        </p:nvSpPr>
        <p:spPr/>
        <p:txBody>
          <a:bodyPr/>
          <a:lstStyle/>
          <a:p>
            <a:fld id="{4FC5EB7F-29C2-4E9F-8321-DB04C9F42DB7}" type="slidenum">
              <a:rPr lang="en-US" smtClean="0"/>
              <a:pPr/>
              <a:t>48</a:t>
            </a:fld>
            <a:endParaRPr lang="en-US"/>
          </a:p>
        </p:txBody>
      </p:sp>
    </p:spTree>
    <p:extLst>
      <p:ext uri="{BB962C8B-B14F-4D97-AF65-F5344CB8AC3E}">
        <p14:creationId xmlns:p14="http://schemas.microsoft.com/office/powerpoint/2010/main" xmlns="" val="119084406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a typical backup scheme that I’ve used. This tends to provide me</a:t>
            </a:r>
            <a:r>
              <a:rPr lang="en-US" baseline="0" dirty="0" smtClean="0"/>
              <a:t> with no more than 15 minutes of lost data. I could lose more work time since it could take time to actual get my system running again, but this provides me with a good set of protection against many disasters.</a:t>
            </a:r>
            <a:endParaRPr lang="en-US" dirty="0"/>
          </a:p>
        </p:txBody>
      </p:sp>
      <p:sp>
        <p:nvSpPr>
          <p:cNvPr id="4" name="Slide Number Placeholder 3"/>
          <p:cNvSpPr>
            <a:spLocks noGrp="1"/>
          </p:cNvSpPr>
          <p:nvPr>
            <p:ph type="sldNum" sz="quarter" idx="10"/>
          </p:nvPr>
        </p:nvSpPr>
        <p:spPr/>
        <p:txBody>
          <a:bodyPr/>
          <a:lstStyle/>
          <a:p>
            <a:fld id="{4FC5EB7F-29C2-4E9F-8321-DB04C9F42DB7}" type="slidenum">
              <a:rPr lang="en-US" smtClean="0"/>
              <a:pPr/>
              <a:t>49</a:t>
            </a:fld>
            <a:endParaRPr lang="en-US"/>
          </a:p>
        </p:txBody>
      </p:sp>
    </p:spTree>
    <p:extLst>
      <p:ext uri="{BB962C8B-B14F-4D97-AF65-F5344CB8AC3E}">
        <p14:creationId xmlns:p14="http://schemas.microsoft.com/office/powerpoint/2010/main" xmlns="" val="106597092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talk about SQL Server security</a:t>
            </a:r>
            <a:endParaRPr lang="en-US" dirty="0"/>
          </a:p>
        </p:txBody>
      </p:sp>
      <p:sp>
        <p:nvSpPr>
          <p:cNvPr id="4" name="Slide Number Placeholder 3"/>
          <p:cNvSpPr>
            <a:spLocks noGrp="1"/>
          </p:cNvSpPr>
          <p:nvPr>
            <p:ph type="sldNum" sz="quarter" idx="10"/>
          </p:nvPr>
        </p:nvSpPr>
        <p:spPr/>
        <p:txBody>
          <a:bodyPr/>
          <a:lstStyle/>
          <a:p>
            <a:fld id="{4FC5EB7F-29C2-4E9F-8321-DB04C9F42DB7}" type="slidenum">
              <a:rPr lang="en-US" smtClean="0"/>
              <a:pPr/>
              <a:t>51</a:t>
            </a:fld>
            <a:endParaRPr lang="en-US"/>
          </a:p>
        </p:txBody>
      </p:sp>
    </p:spTree>
    <p:extLst>
      <p:ext uri="{BB962C8B-B14F-4D97-AF65-F5344CB8AC3E}">
        <p14:creationId xmlns:p14="http://schemas.microsoft.com/office/powerpoint/2010/main" xmlns="" val="3066534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Most</a:t>
            </a:r>
            <a:r>
              <a:rPr lang="en-US" baseline="0" dirty="0" smtClean="0"/>
              <a:t> people think of a database more like a library, a modern library holding different types of information (books, video, audio, images), and in different formats.</a:t>
            </a:r>
            <a:endParaRPr lang="en-US" dirty="0"/>
          </a:p>
        </p:txBody>
      </p:sp>
      <p:sp>
        <p:nvSpPr>
          <p:cNvPr id="4" name="Slide Number Placeholder 3"/>
          <p:cNvSpPr>
            <a:spLocks noGrp="1"/>
          </p:cNvSpPr>
          <p:nvPr>
            <p:ph type="sldNum" sz="quarter" idx="10"/>
          </p:nvPr>
        </p:nvSpPr>
        <p:spPr/>
        <p:txBody>
          <a:bodyPr/>
          <a:lstStyle/>
          <a:p>
            <a:fld id="{4FC5EB7F-29C2-4E9F-8321-DB04C9F42DB7}" type="slidenum">
              <a:rPr lang="en-US" smtClean="0"/>
              <a:pPr/>
              <a:t>6</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the model I came</a:t>
            </a:r>
            <a:r>
              <a:rPr lang="en-US" baseline="0" dirty="0" smtClean="0"/>
              <a:t> up with and let me know if it makes sense. </a:t>
            </a:r>
            <a:r>
              <a:rPr lang="en-US" dirty="0" smtClean="0"/>
              <a:t>Who’s been to</a:t>
            </a:r>
            <a:r>
              <a:rPr lang="en-US" baseline="0" dirty="0" smtClean="0"/>
              <a:t> Disney? Think about how security, or checks work there.</a:t>
            </a:r>
            <a:endParaRPr lang="en-US" dirty="0"/>
          </a:p>
        </p:txBody>
      </p:sp>
      <p:sp>
        <p:nvSpPr>
          <p:cNvPr id="4" name="Slide Number Placeholder 3"/>
          <p:cNvSpPr>
            <a:spLocks noGrp="1"/>
          </p:cNvSpPr>
          <p:nvPr>
            <p:ph type="sldNum" sz="quarter" idx="10"/>
          </p:nvPr>
        </p:nvSpPr>
        <p:spPr/>
        <p:txBody>
          <a:bodyPr/>
          <a:lstStyle/>
          <a:p>
            <a:fld id="{4FC5EB7F-29C2-4E9F-8321-DB04C9F42DB7}" type="slidenum">
              <a:rPr lang="en-US" smtClean="0"/>
              <a:pPr/>
              <a:t>52</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 you go, you</a:t>
            </a:r>
            <a:r>
              <a:rPr lang="en-US" baseline="0" dirty="0" smtClean="0"/>
              <a:t> have a gate to get through. In this case there’s security and admissions to get through. A little money is the way you get permission.</a:t>
            </a:r>
            <a:endParaRPr lang="en-US" dirty="0"/>
          </a:p>
        </p:txBody>
      </p:sp>
      <p:sp>
        <p:nvSpPr>
          <p:cNvPr id="4" name="Slide Number Placeholder 3"/>
          <p:cNvSpPr>
            <a:spLocks noGrp="1"/>
          </p:cNvSpPr>
          <p:nvPr>
            <p:ph type="sldNum" sz="quarter" idx="10"/>
          </p:nvPr>
        </p:nvSpPr>
        <p:spPr/>
        <p:txBody>
          <a:bodyPr/>
          <a:lstStyle/>
          <a:p>
            <a:fld id="{4FC5EB7F-29C2-4E9F-8321-DB04C9F42DB7}" type="slidenum">
              <a:rPr lang="en-US" smtClean="0"/>
              <a:pPr/>
              <a:t>53</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 you go to an arcade, or some of the other</a:t>
            </a:r>
            <a:r>
              <a:rPr lang="en-US" baseline="0" dirty="0" smtClean="0"/>
              <a:t> games inside, you might incur another check. Again for money.</a:t>
            </a:r>
            <a:endParaRPr lang="en-US" dirty="0"/>
          </a:p>
        </p:txBody>
      </p:sp>
      <p:sp>
        <p:nvSpPr>
          <p:cNvPr id="4" name="Slide Number Placeholder 3"/>
          <p:cNvSpPr>
            <a:spLocks noGrp="1"/>
          </p:cNvSpPr>
          <p:nvPr>
            <p:ph type="sldNum" sz="quarter" idx="10"/>
          </p:nvPr>
        </p:nvSpPr>
        <p:spPr/>
        <p:txBody>
          <a:bodyPr/>
          <a:lstStyle/>
          <a:p>
            <a:fld id="{4FC5EB7F-29C2-4E9F-8321-DB04C9F42DB7}" type="slidenum">
              <a:rPr lang="en-US" smtClean="0"/>
              <a:pPr/>
              <a:t>54</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 you want</a:t>
            </a:r>
            <a:r>
              <a:rPr lang="en-US" baseline="0" dirty="0" smtClean="0"/>
              <a:t> to eat, you’ll need to pay, another type of check.</a:t>
            </a:r>
            <a:endParaRPr lang="en-US" dirty="0"/>
          </a:p>
        </p:txBody>
      </p:sp>
      <p:sp>
        <p:nvSpPr>
          <p:cNvPr id="4" name="Slide Number Placeholder 3"/>
          <p:cNvSpPr>
            <a:spLocks noGrp="1"/>
          </p:cNvSpPr>
          <p:nvPr>
            <p:ph type="sldNum" sz="quarter" idx="10"/>
          </p:nvPr>
        </p:nvSpPr>
        <p:spPr/>
        <p:txBody>
          <a:bodyPr/>
          <a:lstStyle/>
          <a:p>
            <a:fld id="{4FC5EB7F-29C2-4E9F-8321-DB04C9F42DB7}" type="slidenum">
              <a:rPr lang="en-US" smtClean="0"/>
              <a:pPr/>
              <a:t>55</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And if you go to Epcot</a:t>
            </a:r>
            <a:r>
              <a:rPr lang="en-US" baseline="0" dirty="0" smtClean="0"/>
              <a:t> Center…</a:t>
            </a:r>
            <a:endParaRPr lang="en-US" dirty="0"/>
          </a:p>
        </p:txBody>
      </p:sp>
      <p:sp>
        <p:nvSpPr>
          <p:cNvPr id="4" name="Slide Number Placeholder 3"/>
          <p:cNvSpPr>
            <a:spLocks noGrp="1"/>
          </p:cNvSpPr>
          <p:nvPr>
            <p:ph type="sldNum" sz="quarter" idx="10"/>
          </p:nvPr>
        </p:nvSpPr>
        <p:spPr/>
        <p:txBody>
          <a:bodyPr/>
          <a:lstStyle/>
          <a:p>
            <a:fld id="{4FC5EB7F-29C2-4E9F-8321-DB04C9F42DB7}" type="slidenum">
              <a:rPr lang="en-US" smtClean="0"/>
              <a:pPr/>
              <a:t>56</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You might</a:t>
            </a:r>
            <a:r>
              <a:rPr lang="en-US" baseline="0" dirty="0" smtClean="0"/>
              <a:t> have one more check. More than just with money.</a:t>
            </a:r>
            <a:endParaRPr lang="en-US" dirty="0"/>
          </a:p>
        </p:txBody>
      </p:sp>
      <p:sp>
        <p:nvSpPr>
          <p:cNvPr id="4" name="Slide Number Placeholder 3"/>
          <p:cNvSpPr>
            <a:spLocks noGrp="1"/>
          </p:cNvSpPr>
          <p:nvPr>
            <p:ph type="sldNum" sz="quarter" idx="10"/>
          </p:nvPr>
        </p:nvSpPr>
        <p:spPr/>
        <p:txBody>
          <a:bodyPr/>
          <a:lstStyle/>
          <a:p>
            <a:fld id="{4FC5EB7F-29C2-4E9F-8321-DB04C9F42DB7}" type="slidenum">
              <a:rPr lang="en-US" smtClean="0"/>
              <a:pPr/>
              <a:t>57</a:t>
            </a:fld>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are these multiple</a:t>
            </a:r>
            <a:r>
              <a:rPr lang="en-US" baseline="0" dirty="0" smtClean="0"/>
              <a:t> layers of security in SQL Server. We have your server instance, then a database(s) inside. In each database there are schemas, and inside schemas there are your tables.</a:t>
            </a:r>
            <a:endParaRPr lang="en-US" dirty="0"/>
          </a:p>
        </p:txBody>
      </p:sp>
      <p:sp>
        <p:nvSpPr>
          <p:cNvPr id="4" name="Slide Number Placeholder 3"/>
          <p:cNvSpPr>
            <a:spLocks noGrp="1"/>
          </p:cNvSpPr>
          <p:nvPr>
            <p:ph type="sldNum" sz="quarter" idx="10"/>
          </p:nvPr>
        </p:nvSpPr>
        <p:spPr/>
        <p:txBody>
          <a:bodyPr/>
          <a:lstStyle/>
          <a:p>
            <a:fld id="{4FC5EB7F-29C2-4E9F-8321-DB04C9F42DB7}" type="slidenum">
              <a:rPr lang="en-US" smtClean="0"/>
              <a:pPr/>
              <a:t>58</a:t>
            </a:fld>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SQL</a:t>
            </a:r>
            <a:r>
              <a:rPr lang="en-US" baseline="0" dirty="0" smtClean="0"/>
              <a:t> Server has two types of server authentication, one of which is Windows. That uses your Windows login for your domain to determine if you have access to the server instance.</a:t>
            </a:r>
            <a:endParaRPr lang="en-US" dirty="0"/>
          </a:p>
        </p:txBody>
      </p:sp>
      <p:sp>
        <p:nvSpPr>
          <p:cNvPr id="4" name="Slide Number Placeholder 3"/>
          <p:cNvSpPr>
            <a:spLocks noGrp="1"/>
          </p:cNvSpPr>
          <p:nvPr>
            <p:ph type="sldNum" sz="quarter" idx="10"/>
          </p:nvPr>
        </p:nvSpPr>
        <p:spPr/>
        <p:txBody>
          <a:bodyPr/>
          <a:lstStyle/>
          <a:p>
            <a:fld id="{4FC5EB7F-29C2-4E9F-8321-DB04C9F42DB7}" type="slidenum">
              <a:rPr lang="en-US" smtClean="0"/>
              <a:pPr/>
              <a:t>59</a:t>
            </a:fld>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 SQL authentication,</a:t>
            </a:r>
            <a:r>
              <a:rPr lang="en-US" baseline="0" dirty="0" smtClean="0"/>
              <a:t> you need to provide a username or password. In either case, you get access to the server, which for most people doesn’t allow you to do much.</a:t>
            </a:r>
            <a:endParaRPr lang="en-US" dirty="0"/>
          </a:p>
        </p:txBody>
      </p:sp>
      <p:sp>
        <p:nvSpPr>
          <p:cNvPr id="4" name="Slide Number Placeholder 3"/>
          <p:cNvSpPr>
            <a:spLocks noGrp="1"/>
          </p:cNvSpPr>
          <p:nvPr>
            <p:ph type="sldNum" sz="quarter" idx="10"/>
          </p:nvPr>
        </p:nvSpPr>
        <p:spPr/>
        <p:txBody>
          <a:bodyPr/>
          <a:lstStyle/>
          <a:p>
            <a:fld id="{4FC5EB7F-29C2-4E9F-8321-DB04C9F42DB7}" type="slidenum">
              <a:rPr lang="en-US" smtClean="0"/>
              <a:pPr/>
              <a:t>60</a:t>
            </a:fld>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you can see logins in SSMS. </a:t>
            </a:r>
            <a:r>
              <a:rPr lang="en-US" dirty="0" err="1" smtClean="0"/>
              <a:t>LoneRanger</a:t>
            </a:r>
            <a:r>
              <a:rPr lang="en-US" dirty="0" smtClean="0"/>
              <a:t>\</a:t>
            </a:r>
            <a:r>
              <a:rPr lang="en-US" dirty="0" err="1" smtClean="0"/>
              <a:t>sjones</a:t>
            </a:r>
            <a:r>
              <a:rPr lang="en-US" baseline="0" dirty="0" smtClean="0"/>
              <a:t> is a Windows login. “</a:t>
            </a:r>
            <a:r>
              <a:rPr lang="en-US" baseline="0" dirty="0" err="1" smtClean="0"/>
              <a:t>sa</a:t>
            </a:r>
            <a:r>
              <a:rPr lang="en-US" baseline="0" dirty="0" smtClean="0"/>
              <a:t>” and “</a:t>
            </a:r>
            <a:r>
              <a:rPr lang="en-US" baseline="0" dirty="0" err="1" smtClean="0"/>
              <a:t>SSRSGuy</a:t>
            </a:r>
            <a:r>
              <a:rPr lang="en-US" baseline="0" dirty="0" smtClean="0"/>
              <a:t>” are SQL logins.</a:t>
            </a:r>
            <a:endParaRPr lang="en-US" dirty="0"/>
          </a:p>
        </p:txBody>
      </p:sp>
      <p:sp>
        <p:nvSpPr>
          <p:cNvPr id="4" name="Slide Number Placeholder 3"/>
          <p:cNvSpPr>
            <a:spLocks noGrp="1"/>
          </p:cNvSpPr>
          <p:nvPr>
            <p:ph type="sldNum" sz="quarter" idx="10"/>
          </p:nvPr>
        </p:nvSpPr>
        <p:spPr/>
        <p:txBody>
          <a:bodyPr/>
          <a:lstStyle/>
          <a:p>
            <a:fld id="{4FC5EB7F-29C2-4E9F-8321-DB04C9F42DB7}" type="slidenum">
              <a:rPr lang="en-US" smtClean="0"/>
              <a:pPr/>
              <a:t>61</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It’s more like</a:t>
            </a:r>
            <a:r>
              <a:rPr lang="en-US" baseline="0" dirty="0" smtClean="0"/>
              <a:t> a reference desk. You ask for information, or help with something, and the worker (in this case the SQL Server), provides the answer. However just like in the real world, if you ask incorrectly, you get the wrong answer.</a:t>
            </a:r>
            <a:endParaRPr lang="en-US" dirty="0"/>
          </a:p>
        </p:txBody>
      </p:sp>
      <p:sp>
        <p:nvSpPr>
          <p:cNvPr id="4" name="Slide Number Placeholder 3"/>
          <p:cNvSpPr>
            <a:spLocks noGrp="1"/>
          </p:cNvSpPr>
          <p:nvPr>
            <p:ph type="sldNum" sz="quarter" idx="10"/>
          </p:nvPr>
        </p:nvSpPr>
        <p:spPr/>
        <p:txBody>
          <a:bodyPr/>
          <a:lstStyle/>
          <a:p>
            <a:fld id="{4FC5EB7F-29C2-4E9F-8321-DB04C9F42DB7}" type="slidenum">
              <a:rPr lang="en-US" smtClean="0"/>
              <a:pPr/>
              <a:t>7</a:t>
            </a:fld>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Once you access the server, your login is mapped to a user in</a:t>
            </a:r>
            <a:r>
              <a:rPr lang="en-US" baseline="0" dirty="0" smtClean="0"/>
              <a:t> order to access a database. Here we have login “Steve” mapped to the user “Steve” in a database. Usually you keep the name the same in order to make administration easy, but they can be different.</a:t>
            </a:r>
            <a:endParaRPr lang="en-US" dirty="0"/>
          </a:p>
        </p:txBody>
      </p:sp>
      <p:sp>
        <p:nvSpPr>
          <p:cNvPr id="4" name="Slide Number Placeholder 3"/>
          <p:cNvSpPr>
            <a:spLocks noGrp="1"/>
          </p:cNvSpPr>
          <p:nvPr>
            <p:ph type="sldNum" sz="quarter" idx="10"/>
          </p:nvPr>
        </p:nvSpPr>
        <p:spPr/>
        <p:txBody>
          <a:bodyPr/>
          <a:lstStyle/>
          <a:p>
            <a:fld id="{4FC5EB7F-29C2-4E9F-8321-DB04C9F42DB7}" type="slidenum">
              <a:rPr lang="en-US" smtClean="0"/>
              <a:pPr/>
              <a:t>62</a:t>
            </a:fld>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we see a few users in the database “db1”</a:t>
            </a:r>
            <a:endParaRPr lang="en-US" dirty="0"/>
          </a:p>
        </p:txBody>
      </p:sp>
      <p:sp>
        <p:nvSpPr>
          <p:cNvPr id="4" name="Slide Number Placeholder 3"/>
          <p:cNvSpPr>
            <a:spLocks noGrp="1"/>
          </p:cNvSpPr>
          <p:nvPr>
            <p:ph type="sldNum" sz="quarter" idx="10"/>
          </p:nvPr>
        </p:nvSpPr>
        <p:spPr/>
        <p:txBody>
          <a:bodyPr/>
          <a:lstStyle/>
          <a:p>
            <a:fld id="{4FC5EB7F-29C2-4E9F-8321-DB04C9F42DB7}" type="slidenum">
              <a:rPr lang="en-US" smtClean="0"/>
              <a:pPr/>
              <a:t>63</a:t>
            </a:fld>
            <a:endParaRPr lang="en-US"/>
          </a:p>
        </p:txBody>
      </p:sp>
    </p:spTree>
    <p:extLst>
      <p:ext uri="{BB962C8B-B14F-4D97-AF65-F5344CB8AC3E}">
        <p14:creationId xmlns:p14="http://schemas.microsoft.com/office/powerpoint/2010/main" xmlns="" val="322551746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in the properties for a user, you can see the login it</a:t>
            </a:r>
            <a:r>
              <a:rPr lang="en-US" baseline="0" dirty="0" smtClean="0"/>
              <a:t> is mapped to.</a:t>
            </a:r>
            <a:endParaRPr lang="en-US" dirty="0"/>
          </a:p>
        </p:txBody>
      </p:sp>
      <p:sp>
        <p:nvSpPr>
          <p:cNvPr id="4" name="Slide Number Placeholder 3"/>
          <p:cNvSpPr>
            <a:spLocks noGrp="1"/>
          </p:cNvSpPr>
          <p:nvPr>
            <p:ph type="sldNum" sz="quarter" idx="10"/>
          </p:nvPr>
        </p:nvSpPr>
        <p:spPr/>
        <p:txBody>
          <a:bodyPr/>
          <a:lstStyle/>
          <a:p>
            <a:fld id="{4FC5EB7F-29C2-4E9F-8321-DB04C9F42DB7}" type="slidenum">
              <a:rPr lang="en-US" smtClean="0"/>
              <a:pPr/>
              <a:t>64</a:t>
            </a:fld>
            <a:endParaRPr lang="en-US"/>
          </a:p>
        </p:txBody>
      </p:sp>
    </p:spTree>
    <p:extLst>
      <p:ext uri="{BB962C8B-B14F-4D97-AF65-F5344CB8AC3E}">
        <p14:creationId xmlns:p14="http://schemas.microsoft.com/office/powerpoint/2010/main" xmlns="" val="95222067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are these multiple</a:t>
            </a:r>
            <a:r>
              <a:rPr lang="en-US" baseline="0" dirty="0" smtClean="0"/>
              <a:t> layers </a:t>
            </a:r>
            <a:r>
              <a:rPr lang="en-US" baseline="0" smtClean="0"/>
              <a:t>of security.</a:t>
            </a:r>
            <a:endParaRPr lang="en-US"/>
          </a:p>
        </p:txBody>
      </p:sp>
      <p:sp>
        <p:nvSpPr>
          <p:cNvPr id="4" name="Slide Number Placeholder 3"/>
          <p:cNvSpPr>
            <a:spLocks noGrp="1"/>
          </p:cNvSpPr>
          <p:nvPr>
            <p:ph type="sldNum" sz="quarter" idx="10"/>
          </p:nvPr>
        </p:nvSpPr>
        <p:spPr/>
        <p:txBody>
          <a:bodyPr/>
          <a:lstStyle/>
          <a:p>
            <a:fld id="{4FC5EB7F-29C2-4E9F-8321-DB04C9F42DB7}" type="slidenum">
              <a:rPr lang="en-US" smtClean="0"/>
              <a:pPr/>
              <a:t>65</a:t>
            </a:fld>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are these multiple</a:t>
            </a:r>
            <a:r>
              <a:rPr lang="en-US" baseline="0" dirty="0" smtClean="0"/>
              <a:t> layers </a:t>
            </a:r>
            <a:r>
              <a:rPr lang="en-US" baseline="0" smtClean="0"/>
              <a:t>of security.</a:t>
            </a:r>
            <a:endParaRPr lang="en-US"/>
          </a:p>
        </p:txBody>
      </p:sp>
      <p:sp>
        <p:nvSpPr>
          <p:cNvPr id="4" name="Slide Number Placeholder 3"/>
          <p:cNvSpPr>
            <a:spLocks noGrp="1"/>
          </p:cNvSpPr>
          <p:nvPr>
            <p:ph type="sldNum" sz="quarter" idx="10"/>
          </p:nvPr>
        </p:nvSpPr>
        <p:spPr/>
        <p:txBody>
          <a:bodyPr/>
          <a:lstStyle/>
          <a:p>
            <a:fld id="{4FC5EB7F-29C2-4E9F-8321-DB04C9F42DB7}" type="slidenum">
              <a:rPr lang="en-US" smtClean="0"/>
              <a:pPr/>
              <a:t>66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Inside</a:t>
            </a:r>
            <a:r>
              <a:rPr lang="en-US" baseline="0" dirty="0" smtClean="0"/>
              <a:t> of SQL Server we</a:t>
            </a:r>
            <a:r>
              <a:rPr lang="en-US" dirty="0" smtClean="0"/>
              <a:t> have</a:t>
            </a:r>
            <a:r>
              <a:rPr lang="en-US" baseline="0" dirty="0" smtClean="0"/>
              <a:t> tables. We store data in these tables</a:t>
            </a:r>
            <a:endParaRPr lang="en-US" dirty="0"/>
          </a:p>
        </p:txBody>
      </p:sp>
      <p:sp>
        <p:nvSpPr>
          <p:cNvPr id="4" name="Slide Number Placeholder 3"/>
          <p:cNvSpPr>
            <a:spLocks noGrp="1"/>
          </p:cNvSpPr>
          <p:nvPr>
            <p:ph type="sldNum" sz="quarter" idx="10"/>
          </p:nvPr>
        </p:nvSpPr>
        <p:spPr/>
        <p:txBody>
          <a:bodyPr/>
          <a:lstStyle/>
          <a:p>
            <a:fld id="{4FC5EB7F-29C2-4E9F-8321-DB04C9F42DB7}"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Here’s a table. It</a:t>
            </a:r>
            <a:r>
              <a:rPr lang="en-US" baseline="0" dirty="0" smtClean="0"/>
              <a:t>’s a lot like an Excel spreadsheet, with rows and columns. The difference in SQL is that we define the number of columns, and their type. Rows have no meaning for SQL Server.</a:t>
            </a:r>
            <a:endParaRPr lang="en-US" dirty="0" smtClean="0"/>
          </a:p>
        </p:txBody>
      </p:sp>
      <p:sp>
        <p:nvSpPr>
          <p:cNvPr id="4" name="Slide Number Placeholder 3"/>
          <p:cNvSpPr>
            <a:spLocks noGrp="1"/>
          </p:cNvSpPr>
          <p:nvPr>
            <p:ph type="sldNum" sz="quarter" idx="10"/>
          </p:nvPr>
        </p:nvSpPr>
        <p:spPr/>
        <p:txBody>
          <a:bodyPr/>
          <a:lstStyle/>
          <a:p>
            <a:fld id="{4FC5EB7F-29C2-4E9F-8321-DB04C9F42DB7}"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Typically</a:t>
            </a:r>
            <a:r>
              <a:rPr lang="en-US" baseline="0" dirty="0" smtClean="0"/>
              <a:t> we show tables like</a:t>
            </a:r>
            <a:r>
              <a:rPr lang="en-US" dirty="0" smtClean="0"/>
              <a:t> this. This is</a:t>
            </a:r>
            <a:r>
              <a:rPr lang="en-US" baseline="0" dirty="0" smtClean="0"/>
              <a:t> an Entity Relationship or ER diagram.</a:t>
            </a:r>
            <a:endParaRPr lang="en-US" dirty="0"/>
          </a:p>
        </p:txBody>
      </p:sp>
      <p:sp>
        <p:nvSpPr>
          <p:cNvPr id="4" name="Slide Number Placeholder 3"/>
          <p:cNvSpPr>
            <a:spLocks noGrp="1"/>
          </p:cNvSpPr>
          <p:nvPr>
            <p:ph type="sldNum" sz="quarter" idx="10"/>
          </p:nvPr>
        </p:nvSpPr>
        <p:spPr/>
        <p:txBody>
          <a:bodyPr/>
          <a:lstStyle/>
          <a:p>
            <a:fld id="{4FC5EB7F-29C2-4E9F-8321-DB04C9F42DB7}"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8/14/2010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8/14/2010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8/14/2010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8/14/2010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8/14/2010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8/14/2010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8/14/2010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8/14/2010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8/14/2010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8/14/2010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8/14/2010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8/14/2010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3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3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3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53.gif"/><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hyperlink" Target="http://www.microsoft.com/sql" TargetMode="External"/><Relationship Id="rId2" Type="http://schemas.openxmlformats.org/officeDocument/2006/relationships/hyperlink" Target="http://www.sqlservercentral.com/" TargetMode="External"/><Relationship Id="rId1" Type="http://schemas.openxmlformats.org/officeDocument/2006/relationships/slideLayout" Target="../slideLayouts/slideLayout2.xml"/><Relationship Id="rId6" Type="http://schemas.openxmlformats.org/officeDocument/2006/relationships/hyperlink" Target="http://www.mssqltips.com/" TargetMode="External"/><Relationship Id="rId5" Type="http://schemas.openxmlformats.org/officeDocument/2006/relationships/hyperlink" Target="http://msdn.microsoft.com/en-us/library/bb545450.aspx" TargetMode="External"/><Relationship Id="rId4" Type="http://schemas.openxmlformats.org/officeDocument/2006/relationships/hyperlink" Target="http://msdn.microsoft.com/en-us/sqlserver/default.aspx" TargetMode="External"/></Relationships>
</file>

<file path=ppt/slides/_rels/slide77.xml.rels><?xml version="1.0" encoding="UTF-8" standalone="yes"?>
<Relationships xmlns="http://schemas.openxmlformats.org/package/2006/relationships"><Relationship Id="rId8" Type="http://schemas.openxmlformats.org/officeDocument/2006/relationships/hyperlink" Target="http://www.sqlservercentral.com/articles/352/" TargetMode="External"/><Relationship Id="rId3" Type="http://schemas.openxmlformats.org/officeDocument/2006/relationships/hyperlink" Target="http://www.sqlservercentral.com/articles/Miscellaneous/joinsclarified/1333/" TargetMode="External"/><Relationship Id="rId7" Type="http://schemas.openxmlformats.org/officeDocument/2006/relationships/hyperlink" Target="http://msdn.microsoft.com/en-us/library/ms189876.aspx" TargetMode="External"/><Relationship Id="rId2" Type="http://schemas.openxmlformats.org/officeDocument/2006/relationships/hyperlink" Target="http://www.sqlservercentral.com/articles/T-SQL/67202/" TargetMode="External"/><Relationship Id="rId1" Type="http://schemas.openxmlformats.org/officeDocument/2006/relationships/slideLayout" Target="../slideLayouts/slideLayout2.xml"/><Relationship Id="rId6" Type="http://schemas.openxmlformats.org/officeDocument/2006/relationships/hyperlink" Target="http://www.sqlservercentral.com/articles/1357/" TargetMode="External"/><Relationship Id="rId5" Type="http://schemas.openxmlformats.org/officeDocument/2006/relationships/hyperlink" Target="http://www.sqlservercentral.com/articles/61918/" TargetMode="External"/><Relationship Id="rId4" Type="http://schemas.openxmlformats.org/officeDocument/2006/relationships/hyperlink" Target="http://www.sqlservercentral.com/articles/64264/" TargetMode="External"/><Relationship Id="rId9" Type="http://schemas.openxmlformats.org/officeDocument/2006/relationships/hyperlink" Target="http://www.sqlservercentral.com/articles/63805/" TargetMode="External"/></Relationships>
</file>

<file path=ppt/slides/_rels/slide78.xml.rels><?xml version="1.0" encoding="UTF-8" standalone="yes"?>
<Relationships xmlns="http://schemas.openxmlformats.org/package/2006/relationships"><Relationship Id="rId3" Type="http://schemas.openxmlformats.org/officeDocument/2006/relationships/hyperlink" Target="http://www.sqlservercentral.com/articles/68563/" TargetMode="External"/><Relationship Id="rId2" Type="http://schemas.openxmlformats.org/officeDocument/2006/relationships/hyperlink" Target="http://www.sqlservercentral.com/articles/68439/" TargetMode="External"/><Relationship Id="rId1" Type="http://schemas.openxmlformats.org/officeDocument/2006/relationships/slideLayout" Target="../slideLayouts/slideLayout2.xml"/><Relationship Id="rId4" Type="http://schemas.openxmlformats.org/officeDocument/2006/relationships/hyperlink" Target="http://www.sqlservercentral.com/articles/68636/" TargetMode="External"/></Relationships>
</file>

<file path=ppt/slides/_rels/slide79.xml.rels><?xml version="1.0" encoding="UTF-8" standalone="yes"?>
<Relationships xmlns="http://schemas.openxmlformats.org/package/2006/relationships"><Relationship Id="rId3" Type="http://schemas.openxmlformats.org/officeDocument/2006/relationships/hyperlink" Target="http://www.sqlservercentral.com/articles/1353/" TargetMode="External"/><Relationship Id="rId7" Type="http://schemas.openxmlformats.org/officeDocument/2006/relationships/hyperlink" Target="http://www.sqlservercentral.com/articles/63382/" TargetMode="External"/><Relationship Id="rId2" Type="http://schemas.openxmlformats.org/officeDocument/2006/relationships/hyperlink" Target="http://www.sqlservercentral.com/articles/1535/" TargetMode="External"/><Relationship Id="rId1" Type="http://schemas.openxmlformats.org/officeDocument/2006/relationships/slideLayout" Target="../slideLayouts/slideLayout2.xml"/><Relationship Id="rId6" Type="http://schemas.openxmlformats.org/officeDocument/2006/relationships/hyperlink" Target="http://www.sqlservercentral.com/articles/64582/" TargetMode="External"/><Relationship Id="rId5" Type="http://schemas.openxmlformats.org/officeDocument/2006/relationships/hyperlink" Target="http://www.sqlservercentral.com/articles/2574/" TargetMode="External"/><Relationship Id="rId4" Type="http://schemas.openxmlformats.org/officeDocument/2006/relationships/hyperlink" Target="http://www.sqlservercentral.com/articles/2439/"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8" Type="http://schemas.openxmlformats.org/officeDocument/2006/relationships/hyperlink" Target="http://www.sqlservercentral.com/articles/1231/" TargetMode="External"/><Relationship Id="rId3" Type="http://schemas.openxmlformats.org/officeDocument/2006/relationships/hyperlink" Target="http://www.sqlservercentral.com/articles/63968/" TargetMode="External"/><Relationship Id="rId7" Type="http://schemas.openxmlformats.org/officeDocument/2006/relationships/hyperlink" Target="http://www.sqlservercentral.com/articles/1163/" TargetMode="External"/><Relationship Id="rId2" Type="http://schemas.openxmlformats.org/officeDocument/2006/relationships/hyperlink" Target="http://www.sqlservercentral.com/articles/1077/" TargetMode="External"/><Relationship Id="rId1" Type="http://schemas.openxmlformats.org/officeDocument/2006/relationships/slideLayout" Target="../slideLayouts/slideLayout2.xml"/><Relationship Id="rId6" Type="http://schemas.openxmlformats.org/officeDocument/2006/relationships/hyperlink" Target="http://www.sqlservercentral.com/articles/701/" TargetMode="External"/><Relationship Id="rId5" Type="http://schemas.openxmlformats.org/officeDocument/2006/relationships/hyperlink" Target="http://www.sqlservercentral.com/articles/615/" TargetMode="External"/><Relationship Id="rId4" Type="http://schemas.openxmlformats.org/officeDocument/2006/relationships/hyperlink" Target="http://www.sqlservercentral.com/articles/578/"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0"/>
            <a:ext cx="7772400" cy="1470025"/>
          </a:xfrm>
        </p:spPr>
        <p:txBody>
          <a:bodyPr>
            <a:normAutofit/>
          </a:bodyPr>
          <a:lstStyle/>
          <a:p>
            <a:r>
              <a:rPr lang="en-US" sz="6600" dirty="0" smtClean="0"/>
              <a:t>Basic SQL Server</a:t>
            </a:r>
            <a:endParaRPr lang="en-US" sz="6600" dirty="0"/>
          </a:p>
        </p:txBody>
      </p:sp>
      <p:sp>
        <p:nvSpPr>
          <p:cNvPr id="3" name="Subtitle 2"/>
          <p:cNvSpPr>
            <a:spLocks noGrp="1"/>
          </p:cNvSpPr>
          <p:nvPr>
            <p:ph type="subTitle" idx="1"/>
          </p:nvPr>
        </p:nvSpPr>
        <p:spPr/>
        <p:txBody>
          <a:bodyPr/>
          <a:lstStyle/>
          <a:p>
            <a:r>
              <a:rPr lang="en-US" dirty="0" smtClean="0"/>
              <a:t>Steve Jones</a:t>
            </a:r>
          </a:p>
          <a:p>
            <a:r>
              <a:rPr lang="en-US" dirty="0" err="1" smtClean="0"/>
              <a:t>SQLServerCentral</a:t>
            </a:r>
            <a:endParaRPr lang="en-US" dirty="0" smtClean="0"/>
          </a:p>
          <a:p>
            <a:r>
              <a:rPr lang="en-US" dirty="0" smtClean="0"/>
              <a:t>Red Gate Software</a:t>
            </a:r>
            <a:endParaRPr lang="en-US" dirty="0"/>
          </a:p>
        </p:txBody>
      </p:sp>
      <p:pic>
        <p:nvPicPr>
          <p:cNvPr id="4" name="Picture 3" descr="377774900v4_225x225_Front.jpg"/>
          <p:cNvPicPr>
            <a:picLocks noChangeAspect="1"/>
          </p:cNvPicPr>
          <p:nvPr/>
        </p:nvPicPr>
        <p:blipFill>
          <a:blip r:embed="rId2" cstate="print"/>
          <a:stretch>
            <a:fillRect/>
          </a:stretch>
        </p:blipFill>
        <p:spPr>
          <a:xfrm>
            <a:off x="914400" y="3276600"/>
            <a:ext cx="2143125" cy="2143125"/>
          </a:xfrm>
          <a:prstGeom prst="rect">
            <a:avLst/>
          </a:prstGeom>
        </p:spPr>
      </p:pic>
      <p:pic>
        <p:nvPicPr>
          <p:cNvPr id="5" name="Picture 11" descr="RG-simpletools-onred.eps"/>
          <p:cNvPicPr>
            <a:picLocks noChangeAspect="1"/>
          </p:cNvPicPr>
          <p:nvPr/>
        </p:nvPicPr>
        <p:blipFill>
          <a:blip r:embed="rId3" cstate="print"/>
          <a:srcRect/>
          <a:stretch>
            <a:fillRect/>
          </a:stretch>
        </p:blipFill>
        <p:spPr bwMode="auto">
          <a:xfrm>
            <a:off x="6553200" y="3962400"/>
            <a:ext cx="1984375" cy="6810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ms345125.sql2k5_anservdrill_3(en-US,SQL.90).gif"/>
          <p:cNvPicPr>
            <a:picLocks noGrp="1" noChangeAspect="1"/>
          </p:cNvPicPr>
          <p:nvPr>
            <p:ph idx="1"/>
          </p:nvPr>
        </p:nvPicPr>
        <p:blipFill>
          <a:blip r:embed="rId3" cstate="print"/>
          <a:stretch>
            <a:fillRect/>
          </a:stretch>
        </p:blipFill>
        <p:spPr>
          <a:xfrm>
            <a:off x="1524000" y="990600"/>
            <a:ext cx="5486400" cy="5030760"/>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1937_CreateTable.jpg"/>
          <p:cNvPicPr>
            <a:picLocks noGrp="1" noChangeAspect="1"/>
          </p:cNvPicPr>
          <p:nvPr>
            <p:ph idx="1"/>
          </p:nvPr>
        </p:nvPicPr>
        <p:blipFill>
          <a:blip r:embed="rId3" cstate="print"/>
          <a:stretch>
            <a:fillRect/>
          </a:stretch>
        </p:blipFill>
        <p:spPr>
          <a:xfrm>
            <a:off x="457200" y="1143000"/>
            <a:ext cx="7199870" cy="3505200"/>
          </a:xfrm>
        </p:spPr>
      </p:pic>
      <p:sp>
        <p:nvSpPr>
          <p:cNvPr id="5" name="Right Arrow 4"/>
          <p:cNvSpPr/>
          <p:nvPr/>
        </p:nvSpPr>
        <p:spPr>
          <a:xfrm rot="18903171">
            <a:off x="1773122" y="4210627"/>
            <a:ext cx="2438400" cy="1066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962400" y="2819400"/>
            <a:ext cx="3581400" cy="1676400"/>
          </a:xfrm>
          <a:prstGeom prst="rect">
            <a:avLst/>
          </a:prstGeom>
          <a:solidFill>
            <a:srgbClr val="FFFF00">
              <a:alpha val="3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762000" y="5486400"/>
            <a:ext cx="1600200" cy="646331"/>
          </a:xfrm>
          <a:prstGeom prst="rect">
            <a:avLst/>
          </a:prstGeom>
          <a:noFill/>
        </p:spPr>
        <p:txBody>
          <a:bodyPr wrap="square" rtlCol="0">
            <a:spAutoFit/>
          </a:bodyPr>
          <a:lstStyle/>
          <a:p>
            <a:r>
              <a:rPr lang="en-US" sz="3600" b="1" dirty="0" smtClean="0"/>
              <a:t>DDL</a:t>
            </a:r>
            <a:endParaRPr lang="en-US" sz="36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20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ACID</a:t>
            </a:r>
            <a:endParaRPr lang="en-US" dirty="0"/>
          </a:p>
        </p:txBody>
      </p:sp>
      <p:sp>
        <p:nvSpPr>
          <p:cNvPr id="3" name="Content Placeholder 2"/>
          <p:cNvSpPr>
            <a:spLocks noGrp="1"/>
          </p:cNvSpPr>
          <p:nvPr>
            <p:ph idx="1"/>
          </p:nvPr>
        </p:nvSpPr>
        <p:spPr/>
        <p:txBody>
          <a:bodyPr/>
          <a:lstStyle/>
          <a:p>
            <a:r>
              <a:rPr lang="en-US" dirty="0" smtClean="0"/>
              <a:t>SQL Server adheres to the ACID properties:</a:t>
            </a:r>
          </a:p>
          <a:p>
            <a:pPr lvl="1"/>
            <a:r>
              <a:rPr lang="en-US" dirty="0" smtClean="0"/>
              <a:t>Atomic</a:t>
            </a:r>
          </a:p>
          <a:p>
            <a:pPr lvl="1"/>
            <a:r>
              <a:rPr lang="en-US" dirty="0" smtClean="0"/>
              <a:t>Consistent</a:t>
            </a:r>
          </a:p>
          <a:p>
            <a:pPr lvl="1"/>
            <a:r>
              <a:rPr lang="en-US" dirty="0" smtClean="0"/>
              <a:t>Intact</a:t>
            </a:r>
          </a:p>
          <a:p>
            <a:pPr lvl="1"/>
            <a:r>
              <a:rPr lang="en-US" dirty="0" smtClean="0"/>
              <a:t>Durable</a:t>
            </a:r>
            <a:endParaRPr lang="en-US" dirty="0"/>
          </a:p>
        </p:txBody>
      </p:sp>
    </p:spTree>
    <p:extLst>
      <p:ext uri="{BB962C8B-B14F-4D97-AF65-F5344CB8AC3E}">
        <p14:creationId xmlns:p14="http://schemas.microsoft.com/office/powerpoint/2010/main" xmlns="" val="21565831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Does SQL Server Do This?</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xmlns="" val="36485913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006_sqlmanstudio_employeetable.png"/>
          <p:cNvPicPr>
            <a:picLocks noGrp="1" noChangeAspect="1"/>
          </p:cNvPicPr>
          <p:nvPr>
            <p:ph idx="1"/>
          </p:nvPr>
        </p:nvPicPr>
        <p:blipFill>
          <a:blip r:embed="rId3" cstate="print"/>
          <a:stretch>
            <a:fillRect/>
          </a:stretch>
        </p:blipFill>
        <p:spPr>
          <a:xfrm>
            <a:off x="1905000" y="228600"/>
            <a:ext cx="4038600" cy="6360570"/>
          </a:xfr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sms objects.jpg"/>
          <p:cNvPicPr>
            <a:picLocks noGrp="1" noChangeAspect="1"/>
          </p:cNvPicPr>
          <p:nvPr>
            <p:ph idx="1"/>
          </p:nvPr>
        </p:nvPicPr>
        <p:blipFill>
          <a:blip r:embed="rId3" cstate="print"/>
          <a:stretch>
            <a:fillRect/>
          </a:stretch>
        </p:blipFill>
        <p:spPr>
          <a:xfrm>
            <a:off x="2133600" y="762000"/>
            <a:ext cx="4267200" cy="5567982"/>
          </a:xfr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6400800" cy="838200"/>
          </a:xfrm>
        </p:spPr>
        <p:txBody>
          <a:bodyPr/>
          <a:lstStyle/>
          <a:p>
            <a:pPr>
              <a:buNone/>
            </a:pPr>
            <a:r>
              <a:rPr lang="en-US" dirty="0" smtClean="0"/>
              <a:t>A Window that looks at a table(s)</a:t>
            </a:r>
          </a:p>
        </p:txBody>
      </p:sp>
      <p:sp>
        <p:nvSpPr>
          <p:cNvPr id="4" name="Title 3"/>
          <p:cNvSpPr>
            <a:spLocks noGrp="1"/>
          </p:cNvSpPr>
          <p:nvPr>
            <p:ph type="title"/>
          </p:nvPr>
        </p:nvSpPr>
        <p:spPr/>
        <p:txBody>
          <a:bodyPr/>
          <a:lstStyle/>
          <a:p>
            <a:r>
              <a:rPr lang="en-US" dirty="0" smtClean="0"/>
              <a:t>Views</a:t>
            </a:r>
            <a:endParaRPr lang="en-US" dirty="0"/>
          </a:p>
        </p:txBody>
      </p:sp>
      <p:pic>
        <p:nvPicPr>
          <p:cNvPr id="5" name="Picture 4" descr="nothappymeal (2).jpg"/>
          <p:cNvPicPr>
            <a:picLocks noChangeAspect="1"/>
          </p:cNvPicPr>
          <p:nvPr/>
        </p:nvPicPr>
        <p:blipFill>
          <a:blip r:embed="rId3" cstate="print"/>
          <a:stretch>
            <a:fillRect/>
          </a:stretch>
        </p:blipFill>
        <p:spPr>
          <a:xfrm>
            <a:off x="609600" y="2971800"/>
            <a:ext cx="3722914" cy="2895600"/>
          </a:xfrm>
          <a:prstGeom prst="rect">
            <a:avLst/>
          </a:prstGeom>
        </p:spPr>
      </p:pic>
      <p:pic>
        <p:nvPicPr>
          <p:cNvPr id="6" name="Picture 5" descr="nothappymeal.jpg"/>
          <p:cNvPicPr>
            <a:picLocks noChangeAspect="1"/>
          </p:cNvPicPr>
          <p:nvPr/>
        </p:nvPicPr>
        <p:blipFill>
          <a:blip r:embed="rId4" cstate="print"/>
          <a:stretch>
            <a:fillRect/>
          </a:stretch>
        </p:blipFill>
        <p:spPr>
          <a:xfrm>
            <a:off x="4724400" y="3048000"/>
            <a:ext cx="3276600" cy="257690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Stored Procedures</a:t>
            </a:r>
            <a:endParaRPr lang="en-US" dirty="0"/>
          </a:p>
        </p:txBody>
      </p:sp>
      <p:sp>
        <p:nvSpPr>
          <p:cNvPr id="3" name="Content Placeholder 2"/>
          <p:cNvSpPr>
            <a:spLocks noGrp="1"/>
          </p:cNvSpPr>
          <p:nvPr>
            <p:ph idx="1"/>
          </p:nvPr>
        </p:nvSpPr>
        <p:spPr/>
        <p:txBody>
          <a:bodyPr/>
          <a:lstStyle/>
          <a:p>
            <a:r>
              <a:rPr lang="en-US" dirty="0" smtClean="0"/>
              <a:t>Functions, Triggers, Assemblies</a:t>
            </a:r>
          </a:p>
          <a:p>
            <a:r>
              <a:rPr lang="en-US" dirty="0" smtClean="0"/>
              <a:t>All are similar to a Procedure or Module in other development areas.</a:t>
            </a:r>
          </a:p>
          <a:p>
            <a:r>
              <a:rPr lang="en-US" dirty="0" smtClean="0"/>
              <a:t>Some are T-SQL, some .NET</a:t>
            </a:r>
          </a:p>
          <a:p>
            <a:r>
              <a:rPr lang="en-US" dirty="0" smtClean="0"/>
              <a:t>All are ways to provide modular programming</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Code</a:t>
            </a:r>
            <a:endParaRPr lang="en-US" dirty="0"/>
          </a:p>
        </p:txBody>
      </p:sp>
      <p:sp>
        <p:nvSpPr>
          <p:cNvPr id="5" name="TextBox 4"/>
          <p:cNvSpPr txBox="1"/>
          <p:nvPr/>
        </p:nvSpPr>
        <p:spPr>
          <a:xfrm>
            <a:off x="1524000" y="6019800"/>
            <a:ext cx="6324600" cy="369332"/>
          </a:xfrm>
          <a:prstGeom prst="rect">
            <a:avLst/>
          </a:prstGeom>
          <a:noFill/>
        </p:spPr>
        <p:txBody>
          <a:bodyPr wrap="square" rtlCol="0">
            <a:spAutoFit/>
          </a:bodyPr>
          <a:lstStyle/>
          <a:p>
            <a:r>
              <a:rPr lang="en-US" dirty="0" smtClean="0"/>
              <a:t>From www.sqlservercentral.com</a:t>
            </a:r>
            <a:endParaRPr lang="en-US" dirty="0"/>
          </a:p>
        </p:txBody>
      </p:sp>
      <p:pic>
        <p:nvPicPr>
          <p:cNvPr id="9" name="Content Placeholder 8" descr="stored proc.jpg"/>
          <p:cNvPicPr>
            <a:picLocks noGrp="1" noChangeAspect="1"/>
          </p:cNvPicPr>
          <p:nvPr>
            <p:ph idx="1"/>
          </p:nvPr>
        </p:nvPicPr>
        <p:blipFill>
          <a:blip r:embed="rId3" cstate="print"/>
          <a:stretch>
            <a:fillRect/>
          </a:stretch>
        </p:blipFill>
        <p:spPr>
          <a:xfrm>
            <a:off x="1447800" y="1219200"/>
            <a:ext cx="6054811" cy="4572000"/>
          </a:xfr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SampleCode2.jpg"/>
          <p:cNvPicPr>
            <a:picLocks noGrp="1" noChangeAspect="1"/>
          </p:cNvPicPr>
          <p:nvPr>
            <p:ph idx="1"/>
          </p:nvPr>
        </p:nvPicPr>
        <p:blipFill>
          <a:blip r:embed="rId3" cstate="print"/>
          <a:stretch>
            <a:fillRect/>
          </a:stretch>
        </p:blipFill>
        <p:spPr>
          <a:xfrm>
            <a:off x="685800" y="762000"/>
            <a:ext cx="7301002" cy="4953000"/>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Who’s here?</a:t>
            </a:r>
            <a:endParaRPr lang="en-US" dirty="0"/>
          </a:p>
        </p:txBody>
      </p:sp>
      <p:sp>
        <p:nvSpPr>
          <p:cNvPr id="3" name="Content Placeholder 2"/>
          <p:cNvSpPr>
            <a:spLocks noGrp="1"/>
          </p:cNvSpPr>
          <p:nvPr>
            <p:ph idx="1"/>
          </p:nvPr>
        </p:nvSpPr>
        <p:spPr/>
        <p:txBody>
          <a:bodyPr/>
          <a:lstStyle/>
          <a:p>
            <a:r>
              <a:rPr lang="en-US" dirty="0" smtClean="0"/>
              <a:t>Developers</a:t>
            </a:r>
          </a:p>
          <a:p>
            <a:r>
              <a:rPr lang="en-US" dirty="0" smtClean="0"/>
              <a:t>New/Accidental/</a:t>
            </a:r>
            <a:r>
              <a:rPr lang="en-US" dirty="0" err="1" smtClean="0"/>
              <a:t>Jr</a:t>
            </a:r>
            <a:r>
              <a:rPr lang="en-US" dirty="0" smtClean="0"/>
              <a:t> DBAs</a:t>
            </a:r>
          </a:p>
          <a:p>
            <a:r>
              <a:rPr lang="en-US" dirty="0" smtClean="0"/>
              <a:t>Experienced DBAs</a:t>
            </a:r>
          </a:p>
          <a:p>
            <a:r>
              <a:rPr lang="en-US" dirty="0" smtClean="0"/>
              <a:t>Managers/Project Managers</a:t>
            </a:r>
          </a:p>
          <a:p>
            <a:r>
              <a:rPr lang="en-US" dirty="0" smtClean="0"/>
              <a:t>Others?</a:t>
            </a:r>
            <a:endParaRPr lang="en-US" dirty="0"/>
          </a:p>
        </p:txBody>
      </p:sp>
    </p:spTree>
    <p:extLst>
      <p:ext uri="{BB962C8B-B14F-4D97-AF65-F5344CB8AC3E}">
        <p14:creationId xmlns:p14="http://schemas.microsoft.com/office/powerpoint/2010/main" xmlns="" val="17127723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Triggers</a:t>
            </a:r>
            <a:endParaRPr lang="en-US" dirty="0"/>
          </a:p>
        </p:txBody>
      </p:sp>
      <p:pic>
        <p:nvPicPr>
          <p:cNvPr id="4" name="Content Placeholder 3" descr="Dunk Tank.jpg"/>
          <p:cNvPicPr>
            <a:picLocks noGrp="1" noChangeAspect="1"/>
          </p:cNvPicPr>
          <p:nvPr>
            <p:ph idx="1"/>
          </p:nvPr>
        </p:nvPicPr>
        <p:blipFill>
          <a:blip r:embed="rId3" cstate="print"/>
          <a:stretch>
            <a:fillRect/>
          </a:stretch>
        </p:blipFill>
        <p:spPr>
          <a:xfrm>
            <a:off x="1397000" y="1754981"/>
            <a:ext cx="6350000" cy="421640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Triggers</a:t>
            </a:r>
            <a:endParaRPr lang="en-US" dirty="0"/>
          </a:p>
        </p:txBody>
      </p:sp>
      <p:sp>
        <p:nvSpPr>
          <p:cNvPr id="3" name="Content Placeholder 2"/>
          <p:cNvSpPr>
            <a:spLocks noGrp="1"/>
          </p:cNvSpPr>
          <p:nvPr>
            <p:ph idx="1"/>
          </p:nvPr>
        </p:nvSpPr>
        <p:spPr/>
        <p:txBody>
          <a:bodyPr/>
          <a:lstStyle/>
          <a:p>
            <a:r>
              <a:rPr lang="en-US" dirty="0" smtClean="0"/>
              <a:t>They always fire.</a:t>
            </a:r>
          </a:p>
          <a:p>
            <a:r>
              <a:rPr lang="en-US" dirty="0" smtClean="0"/>
              <a:t>ALWAYS</a:t>
            </a:r>
          </a:p>
          <a:p>
            <a:r>
              <a:rPr lang="en-US" dirty="0" smtClean="0"/>
              <a:t>Types</a:t>
            </a:r>
          </a:p>
          <a:p>
            <a:pPr lvl="1"/>
            <a:r>
              <a:rPr lang="en-US" dirty="0" smtClean="0"/>
              <a:t>INSERT</a:t>
            </a:r>
          </a:p>
          <a:p>
            <a:pPr lvl="1"/>
            <a:r>
              <a:rPr lang="en-US" dirty="0" smtClean="0"/>
              <a:t>UPDATE</a:t>
            </a:r>
          </a:p>
          <a:p>
            <a:pPr lvl="1"/>
            <a:r>
              <a:rPr lang="en-US" dirty="0" smtClean="0"/>
              <a:t>DELETE</a:t>
            </a:r>
          </a:p>
          <a:p>
            <a:pPr lvl="1"/>
            <a:r>
              <a:rPr lang="en-US" dirty="0" smtClean="0"/>
              <a:t>INSTEAD OF</a:t>
            </a:r>
          </a:p>
          <a:p>
            <a:pPr lvl="1"/>
            <a:r>
              <a:rPr lang="en-US" dirty="0" smtClean="0"/>
              <a:t>DDL</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Keys</a:t>
            </a:r>
            <a:endParaRPr lang="en-US" dirty="0"/>
          </a:p>
        </p:txBody>
      </p:sp>
      <p:pic>
        <p:nvPicPr>
          <p:cNvPr id="4" name="Content Placeholder 3" descr="Keys.JPG"/>
          <p:cNvPicPr>
            <a:picLocks noGrp="1" noChangeAspect="1"/>
          </p:cNvPicPr>
          <p:nvPr>
            <p:ph idx="1"/>
          </p:nvPr>
        </p:nvPicPr>
        <p:blipFill>
          <a:blip r:embed="rId3" cstate="print"/>
          <a:stretch>
            <a:fillRect/>
          </a:stretch>
        </p:blipFill>
        <p:spPr>
          <a:xfrm>
            <a:off x="2957937" y="1600200"/>
            <a:ext cx="3228125" cy="4525963"/>
          </a:xfr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Primary Keys</a:t>
            </a:r>
            <a:endParaRPr lang="en-US" dirty="0"/>
          </a:p>
        </p:txBody>
      </p:sp>
      <p:sp>
        <p:nvSpPr>
          <p:cNvPr id="3" name="Content Placeholder 2"/>
          <p:cNvSpPr>
            <a:spLocks noGrp="1"/>
          </p:cNvSpPr>
          <p:nvPr>
            <p:ph idx="1"/>
          </p:nvPr>
        </p:nvSpPr>
        <p:spPr>
          <a:xfrm>
            <a:off x="457200" y="1600201"/>
            <a:ext cx="3810000" cy="990600"/>
          </a:xfrm>
        </p:spPr>
        <p:txBody>
          <a:bodyPr>
            <a:normAutofit/>
          </a:bodyPr>
          <a:lstStyle/>
          <a:p>
            <a:r>
              <a:rPr lang="en-US" dirty="0" smtClean="0"/>
              <a:t>Uniquely Identify</a:t>
            </a:r>
          </a:p>
        </p:txBody>
      </p:sp>
      <p:pic>
        <p:nvPicPr>
          <p:cNvPr id="4" name="Picture 3" descr="p186671_ce_h1_aa.jpg"/>
          <p:cNvPicPr>
            <a:picLocks noChangeAspect="1"/>
          </p:cNvPicPr>
          <p:nvPr/>
        </p:nvPicPr>
        <p:blipFill>
          <a:blip r:embed="rId3" cstate="print"/>
          <a:stretch>
            <a:fillRect/>
          </a:stretch>
        </p:blipFill>
        <p:spPr>
          <a:xfrm>
            <a:off x="914400" y="2438400"/>
            <a:ext cx="4389120" cy="3657600"/>
          </a:xfrm>
          <a:prstGeom prst="rect">
            <a:avLst/>
          </a:prstGeom>
        </p:spPr>
      </p:pic>
      <p:sp>
        <p:nvSpPr>
          <p:cNvPr id="6" name="TextBox 5"/>
          <p:cNvSpPr txBox="1"/>
          <p:nvPr/>
        </p:nvSpPr>
        <p:spPr>
          <a:xfrm>
            <a:off x="5410200" y="2743200"/>
            <a:ext cx="2514600" cy="2800767"/>
          </a:xfrm>
          <a:prstGeom prst="rect">
            <a:avLst/>
          </a:prstGeom>
          <a:noFill/>
        </p:spPr>
        <p:txBody>
          <a:bodyPr wrap="square" rtlCol="0">
            <a:spAutoFit/>
          </a:bodyPr>
          <a:lstStyle/>
          <a:p>
            <a:r>
              <a:rPr lang="en-US" sz="4400" b="1" dirty="0" smtClean="0"/>
              <a:t>George</a:t>
            </a:r>
          </a:p>
          <a:p>
            <a:r>
              <a:rPr lang="en-US" sz="4400" b="1" dirty="0" smtClean="0"/>
              <a:t>George</a:t>
            </a:r>
          </a:p>
          <a:p>
            <a:r>
              <a:rPr lang="en-US" sz="4400" b="1" dirty="0" smtClean="0"/>
              <a:t>George</a:t>
            </a:r>
          </a:p>
          <a:p>
            <a:r>
              <a:rPr lang="en-US" sz="4400" b="1" dirty="0" smtClean="0"/>
              <a:t>George</a:t>
            </a:r>
            <a:endParaRPr lang="en-US" sz="4400" b="1" dirty="0"/>
          </a:p>
        </p:txBody>
      </p:sp>
      <p:sp>
        <p:nvSpPr>
          <p:cNvPr id="7" name="TextBox 6"/>
          <p:cNvSpPr txBox="1"/>
          <p:nvPr/>
        </p:nvSpPr>
        <p:spPr>
          <a:xfrm>
            <a:off x="5410200" y="2743200"/>
            <a:ext cx="2514600" cy="2800767"/>
          </a:xfrm>
          <a:prstGeom prst="rect">
            <a:avLst/>
          </a:prstGeom>
          <a:noFill/>
        </p:spPr>
        <p:txBody>
          <a:bodyPr wrap="square" rtlCol="0">
            <a:spAutoFit/>
          </a:bodyPr>
          <a:lstStyle/>
          <a:p>
            <a:r>
              <a:rPr lang="en-US" sz="4400" b="1" dirty="0" smtClean="0"/>
              <a:t>George II</a:t>
            </a:r>
          </a:p>
          <a:p>
            <a:r>
              <a:rPr lang="en-US" sz="4400" b="1" dirty="0" smtClean="0"/>
              <a:t>George III</a:t>
            </a:r>
          </a:p>
          <a:p>
            <a:r>
              <a:rPr lang="en-US" sz="4400" b="1" dirty="0" smtClean="0"/>
              <a:t>George IV</a:t>
            </a:r>
          </a:p>
          <a:p>
            <a:r>
              <a:rPr lang="en-US" sz="4400" b="1" dirty="0" smtClean="0"/>
              <a:t>George V</a:t>
            </a:r>
            <a:endParaRPr lang="en-US" sz="4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Primary Keys</a:t>
            </a:r>
            <a:endParaRPr lang="en-US" dirty="0"/>
          </a:p>
        </p:txBody>
      </p:sp>
      <p:sp>
        <p:nvSpPr>
          <p:cNvPr id="3" name="Content Placeholder 2"/>
          <p:cNvSpPr>
            <a:spLocks noGrp="1"/>
          </p:cNvSpPr>
          <p:nvPr>
            <p:ph idx="1"/>
          </p:nvPr>
        </p:nvSpPr>
        <p:spPr>
          <a:xfrm>
            <a:off x="457200" y="1447800"/>
            <a:ext cx="8229600" cy="609600"/>
          </a:xfrm>
        </p:spPr>
        <p:txBody>
          <a:bodyPr/>
          <a:lstStyle/>
          <a:p>
            <a:r>
              <a:rPr lang="en-US" dirty="0" smtClean="0"/>
              <a:t>In the real world, we can just tell things apart</a:t>
            </a:r>
            <a:endParaRPr lang="en-US" dirty="0"/>
          </a:p>
        </p:txBody>
      </p:sp>
      <p:pic>
        <p:nvPicPr>
          <p:cNvPr id="4" name="Picture 3" descr="doublemint.jpg"/>
          <p:cNvPicPr>
            <a:picLocks noChangeAspect="1"/>
          </p:cNvPicPr>
          <p:nvPr/>
        </p:nvPicPr>
        <p:blipFill>
          <a:blip r:embed="rId3" cstate="print"/>
          <a:stretch>
            <a:fillRect/>
          </a:stretch>
        </p:blipFill>
        <p:spPr>
          <a:xfrm>
            <a:off x="2286000" y="2133600"/>
            <a:ext cx="4000500" cy="4445000"/>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Primary Keys</a:t>
            </a:r>
            <a:endParaRPr lang="en-US" dirty="0"/>
          </a:p>
        </p:txBody>
      </p:sp>
      <p:sp>
        <p:nvSpPr>
          <p:cNvPr id="3" name="Content Placeholder 2"/>
          <p:cNvSpPr>
            <a:spLocks noGrp="1"/>
          </p:cNvSpPr>
          <p:nvPr>
            <p:ph idx="1"/>
          </p:nvPr>
        </p:nvSpPr>
        <p:spPr/>
        <p:txBody>
          <a:bodyPr/>
          <a:lstStyle/>
          <a:p>
            <a:r>
              <a:rPr lang="en-US" dirty="0" smtClean="0"/>
              <a:t>In SQL Server, each table should have a primary key.</a:t>
            </a:r>
          </a:p>
          <a:p>
            <a:r>
              <a:rPr lang="en-US" dirty="0" smtClean="0"/>
              <a:t>Can be one column or multiple ones</a:t>
            </a:r>
          </a:p>
          <a:p>
            <a:r>
              <a:rPr lang="en-US" dirty="0" smtClean="0"/>
              <a:t>Shorter is better</a:t>
            </a:r>
          </a:p>
          <a:p>
            <a:r>
              <a:rPr lang="en-US" dirty="0" smtClean="0"/>
              <a:t>Implemented by a unique index</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normAutofit fontScale="85000" lnSpcReduction="20000"/>
          </a:bodyPr>
          <a:lstStyle/>
          <a:p>
            <a:pPr>
              <a:buNone/>
            </a:pPr>
            <a:endParaRPr lang="en-US" dirty="0" smtClean="0"/>
          </a:p>
          <a:p>
            <a:pPr>
              <a:buNone/>
            </a:pPr>
            <a:r>
              <a:rPr lang="en-US" dirty="0"/>
              <a:t>CREATE TABLE [</a:t>
            </a:r>
            <a:r>
              <a:rPr lang="en-US" dirty="0" err="1"/>
              <a:t>dbo</a:t>
            </a:r>
            <a:r>
              <a:rPr lang="en-US" dirty="0"/>
              <a:t>].[Developers](</a:t>
            </a:r>
          </a:p>
          <a:p>
            <a:pPr>
              <a:buNone/>
            </a:pPr>
            <a:r>
              <a:rPr lang="en-US" dirty="0"/>
              <a:t>	[</a:t>
            </a:r>
            <a:r>
              <a:rPr lang="en-US" dirty="0" err="1"/>
              <a:t>EmployeeID</a:t>
            </a:r>
            <a:r>
              <a:rPr lang="en-US" dirty="0"/>
              <a:t>] [</a:t>
            </a:r>
            <a:r>
              <a:rPr lang="en-US" dirty="0" err="1"/>
              <a:t>int</a:t>
            </a:r>
            <a:r>
              <a:rPr lang="en-US" dirty="0"/>
              <a:t>] NOT NULL,</a:t>
            </a:r>
          </a:p>
          <a:p>
            <a:pPr>
              <a:buNone/>
            </a:pPr>
            <a:r>
              <a:rPr lang="en-US" dirty="0"/>
              <a:t>	[</a:t>
            </a:r>
            <a:r>
              <a:rPr lang="en-US" dirty="0" err="1"/>
              <a:t>Firstname</a:t>
            </a:r>
            <a:r>
              <a:rPr lang="en-US" dirty="0"/>
              <a:t>] [</a:t>
            </a:r>
            <a:r>
              <a:rPr lang="en-US" dirty="0" err="1"/>
              <a:t>varchar</a:t>
            </a:r>
            <a:r>
              <a:rPr lang="en-US" dirty="0"/>
              <a:t>](20) NULL,</a:t>
            </a:r>
          </a:p>
          <a:p>
            <a:pPr>
              <a:buNone/>
            </a:pPr>
            <a:r>
              <a:rPr lang="en-US" dirty="0"/>
              <a:t>	[</a:t>
            </a:r>
            <a:r>
              <a:rPr lang="en-US" dirty="0" err="1"/>
              <a:t>Lastname</a:t>
            </a:r>
            <a:r>
              <a:rPr lang="en-US" dirty="0"/>
              <a:t>] [</a:t>
            </a:r>
            <a:r>
              <a:rPr lang="en-US" dirty="0" err="1"/>
              <a:t>varchar</a:t>
            </a:r>
            <a:r>
              <a:rPr lang="en-US" dirty="0"/>
              <a:t>](20) NULL,</a:t>
            </a:r>
          </a:p>
          <a:p>
            <a:pPr>
              <a:buNone/>
            </a:pPr>
            <a:r>
              <a:rPr lang="en-US" dirty="0"/>
              <a:t>	[Title] [char](20) NULL,</a:t>
            </a:r>
          </a:p>
          <a:p>
            <a:pPr>
              <a:buNone/>
            </a:pPr>
            <a:r>
              <a:rPr lang="en-US" dirty="0"/>
              <a:t> CONSTRAINT [</a:t>
            </a:r>
            <a:r>
              <a:rPr lang="en-US" dirty="0" err="1"/>
              <a:t>PK_Developers</a:t>
            </a:r>
            <a:r>
              <a:rPr lang="en-US" dirty="0"/>
              <a:t>] PRIMARY KEY CLUSTERED </a:t>
            </a:r>
          </a:p>
          <a:p>
            <a:pPr>
              <a:buNone/>
            </a:pPr>
            <a:r>
              <a:rPr lang="en-US" dirty="0"/>
              <a:t>(</a:t>
            </a:r>
          </a:p>
          <a:p>
            <a:pPr>
              <a:buNone/>
            </a:pPr>
            <a:r>
              <a:rPr lang="en-US" dirty="0"/>
              <a:t>	[</a:t>
            </a:r>
            <a:r>
              <a:rPr lang="en-US" dirty="0" err="1"/>
              <a:t>EmployeeID</a:t>
            </a:r>
            <a:r>
              <a:rPr lang="en-US" dirty="0"/>
              <a:t>] ASC</a:t>
            </a:r>
          </a:p>
          <a:p>
            <a:pPr>
              <a:buNone/>
            </a:pPr>
            <a:r>
              <a:rPr lang="en-US" dirty="0" smtClean="0"/>
              <a:t>)</a:t>
            </a:r>
            <a:endParaRPr lang="en-US" b="1"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4525963"/>
          </a:xfrm>
        </p:spPr>
        <p:txBody>
          <a:bodyPr>
            <a:normAutofit/>
          </a:bodyPr>
          <a:lstStyle/>
          <a:p>
            <a:pPr>
              <a:buNone/>
            </a:pPr>
            <a:r>
              <a:rPr lang="en-US" dirty="0" smtClean="0"/>
              <a:t>ALTER TABLE </a:t>
            </a:r>
            <a:r>
              <a:rPr lang="en-US" dirty="0" err="1" smtClean="0"/>
              <a:t>dbo.Developers</a:t>
            </a:r>
            <a:r>
              <a:rPr lang="en-US" dirty="0" smtClean="0"/>
              <a:t> ADD CONSTRAINT</a:t>
            </a:r>
          </a:p>
          <a:p>
            <a:pPr>
              <a:buNone/>
            </a:pPr>
            <a:r>
              <a:rPr lang="en-US" dirty="0" smtClean="0"/>
              <a:t>	</a:t>
            </a:r>
            <a:r>
              <a:rPr lang="en-US" dirty="0" err="1" smtClean="0"/>
              <a:t>PK_Developers</a:t>
            </a:r>
            <a:r>
              <a:rPr lang="en-US" dirty="0" smtClean="0"/>
              <a:t> PRIMARY KEY CLUSTERED </a:t>
            </a:r>
          </a:p>
          <a:p>
            <a:pPr>
              <a:buNone/>
            </a:pPr>
            <a:r>
              <a:rPr lang="en-US" dirty="0" smtClean="0"/>
              <a:t>	(</a:t>
            </a:r>
          </a:p>
          <a:p>
            <a:pPr>
              <a:buNone/>
            </a:pPr>
            <a:r>
              <a:rPr lang="en-US" dirty="0" smtClean="0"/>
              <a:t>	</a:t>
            </a:r>
            <a:r>
              <a:rPr lang="en-US" dirty="0" err="1" smtClean="0"/>
              <a:t>EmployeeID</a:t>
            </a:r>
            <a:endParaRPr lang="en-US" dirty="0" smtClean="0"/>
          </a:p>
          <a:p>
            <a:pPr>
              <a:buNone/>
            </a:pPr>
            <a:r>
              <a:rPr lang="en-US" dirty="0" smtClean="0"/>
              <a:t>	) ON [PRIMARY]</a:t>
            </a:r>
          </a:p>
          <a:p>
            <a:pPr>
              <a:buNone/>
            </a:pPr>
            <a:endParaRPr lang="en-US" dirty="0" smtClean="0"/>
          </a:p>
          <a:p>
            <a:pPr>
              <a:buNone/>
            </a:pPr>
            <a:r>
              <a:rPr lang="en-US" dirty="0" smtClean="0"/>
              <a:t>GO</a:t>
            </a:r>
          </a:p>
          <a:p>
            <a:endParaRPr lang="en-US" b="1"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Foreign Keys</a:t>
            </a:r>
            <a:endParaRPr lang="en-US" dirty="0"/>
          </a:p>
        </p:txBody>
      </p:sp>
      <p:sp>
        <p:nvSpPr>
          <p:cNvPr id="3" name="Content Placeholder 2"/>
          <p:cNvSpPr>
            <a:spLocks noGrp="1"/>
          </p:cNvSpPr>
          <p:nvPr>
            <p:ph idx="1"/>
          </p:nvPr>
        </p:nvSpPr>
        <p:spPr>
          <a:xfrm>
            <a:off x="457200" y="1600201"/>
            <a:ext cx="8229600" cy="1371600"/>
          </a:xfrm>
        </p:spPr>
        <p:txBody>
          <a:bodyPr/>
          <a:lstStyle/>
          <a:p>
            <a:r>
              <a:rPr lang="en-US" dirty="0" smtClean="0"/>
              <a:t>A Foreign Key is linked to a PK in another table.</a:t>
            </a:r>
            <a:endParaRPr lang="en-US" dirty="0"/>
          </a:p>
        </p:txBody>
      </p:sp>
      <p:pic>
        <p:nvPicPr>
          <p:cNvPr id="4" name="Picture 3" descr="InversePartitionFilterAndJoinFilter.JPG"/>
          <p:cNvPicPr>
            <a:picLocks noChangeAspect="1"/>
          </p:cNvPicPr>
          <p:nvPr/>
        </p:nvPicPr>
        <p:blipFill>
          <a:blip r:embed="rId3" cstate="print"/>
          <a:stretch>
            <a:fillRect/>
          </a:stretch>
        </p:blipFill>
        <p:spPr>
          <a:xfrm>
            <a:off x="1066800" y="3124200"/>
            <a:ext cx="7105650" cy="3276600"/>
          </a:xfrm>
          <a:prstGeom prst="rect">
            <a:avLst/>
          </a:prstGeom>
        </p:spPr>
      </p:pic>
      <p:sp>
        <p:nvSpPr>
          <p:cNvPr id="5" name="TextBox 4"/>
          <p:cNvSpPr txBox="1"/>
          <p:nvPr/>
        </p:nvSpPr>
        <p:spPr>
          <a:xfrm>
            <a:off x="304800" y="4419600"/>
            <a:ext cx="2743200" cy="1200329"/>
          </a:xfrm>
          <a:prstGeom prst="rect">
            <a:avLst/>
          </a:prstGeom>
          <a:noFill/>
        </p:spPr>
        <p:txBody>
          <a:bodyPr wrap="square" rtlCol="0">
            <a:spAutoFit/>
          </a:bodyPr>
          <a:lstStyle/>
          <a:p>
            <a:r>
              <a:rPr lang="en-US" dirty="0" smtClean="0">
                <a:latin typeface="Courier New" pitchFamily="49" charset="0"/>
                <a:cs typeface="Courier New" pitchFamily="49" charset="0"/>
              </a:rPr>
              <a:t>1 – East</a:t>
            </a:r>
          </a:p>
          <a:p>
            <a:r>
              <a:rPr lang="en-US" dirty="0" smtClean="0">
                <a:latin typeface="Courier New" pitchFamily="49" charset="0"/>
                <a:cs typeface="Courier New" pitchFamily="49" charset="0"/>
              </a:rPr>
              <a:t>2 – West</a:t>
            </a:r>
          </a:p>
          <a:p>
            <a:r>
              <a:rPr lang="en-US" dirty="0" smtClean="0">
                <a:latin typeface="Courier New" pitchFamily="49" charset="0"/>
                <a:cs typeface="Courier New" pitchFamily="49" charset="0"/>
              </a:rPr>
              <a:t>3 – North</a:t>
            </a:r>
          </a:p>
          <a:p>
            <a:r>
              <a:rPr lang="en-US" dirty="0" smtClean="0">
                <a:latin typeface="Courier New" pitchFamily="49" charset="0"/>
                <a:cs typeface="Courier New" pitchFamily="49" charset="0"/>
              </a:rPr>
              <a:t>4 - South</a:t>
            </a:r>
            <a:endParaRPr lang="en-US" dirty="0">
              <a:latin typeface="Courier New" pitchFamily="49" charset="0"/>
              <a:cs typeface="Courier New" pitchFamily="49" charset="0"/>
            </a:endParaRPr>
          </a:p>
        </p:txBody>
      </p:sp>
      <p:sp>
        <p:nvSpPr>
          <p:cNvPr id="6" name="TextBox 5"/>
          <p:cNvSpPr txBox="1"/>
          <p:nvPr/>
        </p:nvSpPr>
        <p:spPr>
          <a:xfrm>
            <a:off x="3733800" y="5105400"/>
            <a:ext cx="2286000" cy="369332"/>
          </a:xfrm>
          <a:prstGeom prst="rect">
            <a:avLst/>
          </a:prstGeom>
          <a:noFill/>
        </p:spPr>
        <p:txBody>
          <a:bodyPr wrap="square" rtlCol="0">
            <a:spAutoFit/>
          </a:bodyPr>
          <a:lstStyle/>
          <a:p>
            <a:r>
              <a:rPr lang="en-US" dirty="0" smtClean="0"/>
              <a:t>1 – Acme - 1</a:t>
            </a:r>
            <a:endParaRPr lang="en-US" dirty="0"/>
          </a:p>
        </p:txBody>
      </p:sp>
      <p:sp>
        <p:nvSpPr>
          <p:cNvPr id="7" name="TextBox 6"/>
          <p:cNvSpPr txBox="1"/>
          <p:nvPr/>
        </p:nvSpPr>
        <p:spPr>
          <a:xfrm>
            <a:off x="3733800" y="5105400"/>
            <a:ext cx="2286000" cy="369332"/>
          </a:xfrm>
          <a:prstGeom prst="rect">
            <a:avLst/>
          </a:prstGeom>
          <a:noFill/>
        </p:spPr>
        <p:txBody>
          <a:bodyPr wrap="square" rtlCol="0">
            <a:spAutoFit/>
          </a:bodyPr>
          <a:lstStyle/>
          <a:p>
            <a:r>
              <a:rPr lang="en-US" dirty="0" smtClean="0"/>
              <a:t>2 – IBM  - 3</a:t>
            </a:r>
            <a:endParaRPr lang="en-US" dirty="0"/>
          </a:p>
        </p:txBody>
      </p:sp>
      <p:sp>
        <p:nvSpPr>
          <p:cNvPr id="8" name="TextBox 7"/>
          <p:cNvSpPr txBox="1"/>
          <p:nvPr/>
        </p:nvSpPr>
        <p:spPr>
          <a:xfrm>
            <a:off x="6324600" y="5562600"/>
            <a:ext cx="2819400" cy="369332"/>
          </a:xfrm>
          <a:prstGeom prst="rect">
            <a:avLst/>
          </a:prstGeom>
          <a:noFill/>
        </p:spPr>
        <p:txBody>
          <a:bodyPr wrap="square" rtlCol="0">
            <a:spAutoFit/>
          </a:bodyPr>
          <a:lstStyle/>
          <a:p>
            <a:r>
              <a:rPr lang="en-US" dirty="0" smtClean="0"/>
              <a:t>1000 – 2 – 1/1/2010 - 3</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2000"/>
                                        <p:tgtEl>
                                          <p:spTgt spid="6"/>
                                        </p:tgtEl>
                                      </p:cBhvr>
                                    </p:animEffect>
                                    <p:set>
                                      <p:cBhvr>
                                        <p:cTn id="17" dur="1" fill="hold">
                                          <p:stCondLst>
                                            <p:cond delay="1999"/>
                                          </p:stCondLst>
                                        </p:cTn>
                                        <p:tgtEl>
                                          <p:spTgt spid="6"/>
                                        </p:tgtEl>
                                        <p:attrNameLst>
                                          <p:attrName>style.visibility</p:attrName>
                                        </p:attrNameLst>
                                      </p:cBhvr>
                                      <p:to>
                                        <p:strVal val="hidden"/>
                                      </p:to>
                                    </p:set>
                                  </p:childTnLst>
                                </p:cTn>
                              </p:par>
                              <p:par>
                                <p:cTn id="18" presetID="10" presetClass="entr" presetSubtype="0" fill="hold" grpId="1"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20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6" grpId="1"/>
      <p:bldP spid="7" grpId="1"/>
      <p:bldP spid="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Queries</a:t>
            </a:r>
            <a:endParaRPr lang="en-US" dirty="0"/>
          </a:p>
        </p:txBody>
      </p:sp>
      <p:sp>
        <p:nvSpPr>
          <p:cNvPr id="3" name="Content Placeholder 2"/>
          <p:cNvSpPr>
            <a:spLocks noGrp="1"/>
          </p:cNvSpPr>
          <p:nvPr>
            <p:ph idx="1"/>
          </p:nvPr>
        </p:nvSpPr>
        <p:spPr>
          <a:xfrm>
            <a:off x="457200" y="1600201"/>
            <a:ext cx="8229600" cy="914400"/>
          </a:xfrm>
        </p:spPr>
        <p:txBody>
          <a:bodyPr/>
          <a:lstStyle/>
          <a:p>
            <a:r>
              <a:rPr lang="en-US" dirty="0" smtClean="0"/>
              <a:t>Asking for what you want</a:t>
            </a:r>
            <a:endParaRPr lang="en-US" dirty="0"/>
          </a:p>
        </p:txBody>
      </p:sp>
      <p:pic>
        <p:nvPicPr>
          <p:cNvPr id="5" name="Picture 4" descr="rombach_business_mcdonalds_500.jpg"/>
          <p:cNvPicPr>
            <a:picLocks noChangeAspect="1"/>
          </p:cNvPicPr>
          <p:nvPr/>
        </p:nvPicPr>
        <p:blipFill>
          <a:blip r:embed="rId3" cstate="print"/>
          <a:stretch>
            <a:fillRect/>
          </a:stretch>
        </p:blipFill>
        <p:spPr>
          <a:xfrm>
            <a:off x="1981200" y="2362200"/>
            <a:ext cx="5181600" cy="347167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lstStyle/>
          <a:p>
            <a:r>
              <a:rPr lang="en-US" dirty="0" smtClean="0"/>
              <a:t>What is SQL Server?</a:t>
            </a:r>
          </a:p>
          <a:p>
            <a:r>
              <a:rPr lang="en-US" dirty="0" smtClean="0"/>
              <a:t>Tables, etc.</a:t>
            </a:r>
          </a:p>
          <a:p>
            <a:r>
              <a:rPr lang="en-US" dirty="0" smtClean="0"/>
              <a:t>Querying, or asking questions of the server</a:t>
            </a:r>
          </a:p>
          <a:p>
            <a:r>
              <a:rPr lang="en-US" dirty="0" smtClean="0"/>
              <a:t>The index turbocharger</a:t>
            </a:r>
          </a:p>
          <a:p>
            <a:r>
              <a:rPr lang="en-US" dirty="0" smtClean="0"/>
              <a:t>Watching your back (-ups)</a:t>
            </a:r>
          </a:p>
          <a:p>
            <a:r>
              <a:rPr lang="en-US" dirty="0" smtClean="0"/>
              <a:t>Safe SQL (being secure)</a:t>
            </a:r>
          </a:p>
          <a:p>
            <a:r>
              <a:rPr lang="en-US" dirty="0" smtClean="0"/>
              <a:t>That BI Stuff</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Queries</a:t>
            </a:r>
            <a:endParaRPr lang="en-US" dirty="0"/>
          </a:p>
        </p:txBody>
      </p:sp>
      <p:sp>
        <p:nvSpPr>
          <p:cNvPr id="3" name="Content Placeholder 2"/>
          <p:cNvSpPr>
            <a:spLocks noGrp="1"/>
          </p:cNvSpPr>
          <p:nvPr>
            <p:ph idx="1"/>
          </p:nvPr>
        </p:nvSpPr>
        <p:spPr>
          <a:xfrm>
            <a:off x="457200" y="1600200"/>
            <a:ext cx="8229600" cy="3886199"/>
          </a:xfrm>
        </p:spPr>
        <p:txBody>
          <a:bodyPr>
            <a:normAutofit/>
          </a:bodyPr>
          <a:lstStyle/>
          <a:p>
            <a:r>
              <a:rPr lang="en-US" dirty="0" smtClean="0"/>
              <a:t>We use Transact-SQL (T-SQL)</a:t>
            </a:r>
          </a:p>
          <a:p>
            <a:r>
              <a:rPr lang="en-US" dirty="0" smtClean="0"/>
              <a:t>Basically 4 Operations</a:t>
            </a:r>
          </a:p>
          <a:p>
            <a:pPr lvl="1"/>
            <a:r>
              <a:rPr lang="en-US" dirty="0" smtClean="0"/>
              <a:t>SELECT</a:t>
            </a:r>
          </a:p>
          <a:p>
            <a:pPr lvl="1"/>
            <a:r>
              <a:rPr lang="en-US" dirty="0" smtClean="0"/>
              <a:t>INSERT</a:t>
            </a:r>
          </a:p>
          <a:p>
            <a:pPr lvl="1"/>
            <a:r>
              <a:rPr lang="en-US" dirty="0" smtClean="0"/>
              <a:t>UPDATE </a:t>
            </a:r>
          </a:p>
          <a:p>
            <a:pPr lvl="1"/>
            <a:r>
              <a:rPr lang="en-US" dirty="0" smtClean="0"/>
              <a:t>DELETE</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Queries</a:t>
            </a:r>
            <a:endParaRPr lang="en-US" dirty="0"/>
          </a:p>
        </p:txBody>
      </p:sp>
      <p:sp>
        <p:nvSpPr>
          <p:cNvPr id="3" name="Content Placeholder 2"/>
          <p:cNvSpPr>
            <a:spLocks noGrp="1"/>
          </p:cNvSpPr>
          <p:nvPr>
            <p:ph idx="1"/>
          </p:nvPr>
        </p:nvSpPr>
        <p:spPr/>
        <p:txBody>
          <a:bodyPr/>
          <a:lstStyle/>
          <a:p>
            <a:r>
              <a:rPr lang="en-US" dirty="0" smtClean="0"/>
              <a:t>simple</a:t>
            </a:r>
            <a:endParaRPr lang="en-US" dirty="0"/>
          </a:p>
        </p:txBody>
      </p:sp>
      <p:pic>
        <p:nvPicPr>
          <p:cNvPr id="4" name="Picture 3" descr="SimpleTSQL.jpg"/>
          <p:cNvPicPr>
            <a:picLocks noChangeAspect="1"/>
          </p:cNvPicPr>
          <p:nvPr/>
        </p:nvPicPr>
        <p:blipFill>
          <a:blip r:embed="rId3" cstate="print"/>
          <a:stretch>
            <a:fillRect/>
          </a:stretch>
        </p:blipFill>
        <p:spPr>
          <a:xfrm>
            <a:off x="533400" y="2743200"/>
            <a:ext cx="10314878" cy="1905000"/>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descr="complextsql.jpg"/>
          <p:cNvPicPr>
            <a:picLocks noGrp="1" noChangeAspect="1"/>
          </p:cNvPicPr>
          <p:nvPr>
            <p:ph idx="1"/>
          </p:nvPr>
        </p:nvPicPr>
        <p:blipFill>
          <a:blip r:embed="rId3" cstate="print"/>
          <a:stretch>
            <a:fillRect/>
          </a:stretch>
        </p:blipFill>
        <p:spPr>
          <a:xfrm>
            <a:off x="990600" y="381000"/>
            <a:ext cx="6585186" cy="6096000"/>
          </a:xfr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Queries</a:t>
            </a:r>
            <a:endParaRPr lang="en-US" dirty="0"/>
          </a:p>
        </p:txBody>
      </p:sp>
      <p:sp>
        <p:nvSpPr>
          <p:cNvPr id="3" name="Content Placeholder 2"/>
          <p:cNvSpPr>
            <a:spLocks noGrp="1"/>
          </p:cNvSpPr>
          <p:nvPr>
            <p:ph idx="1"/>
          </p:nvPr>
        </p:nvSpPr>
        <p:spPr/>
        <p:txBody>
          <a:bodyPr/>
          <a:lstStyle/>
          <a:p>
            <a:r>
              <a:rPr lang="en-US" dirty="0" smtClean="0"/>
              <a:t>Basic Parts of a Query</a:t>
            </a:r>
          </a:p>
          <a:p>
            <a:pPr lvl="1"/>
            <a:r>
              <a:rPr lang="en-US" dirty="0" smtClean="0"/>
              <a:t>Operation (SELECT/UPDATE/INSERT/DELETE)</a:t>
            </a:r>
            <a:endParaRPr lang="en-US" dirty="0"/>
          </a:p>
          <a:p>
            <a:pPr lvl="1"/>
            <a:r>
              <a:rPr lang="en-US" dirty="0" smtClean="0"/>
              <a:t>FROM clause (from where to get/put data)</a:t>
            </a:r>
          </a:p>
          <a:p>
            <a:pPr lvl="1"/>
            <a:r>
              <a:rPr lang="en-US" dirty="0" smtClean="0"/>
              <a:t>WHERE clause (qualify the request)</a:t>
            </a:r>
          </a:p>
          <a:p>
            <a:pPr lvl="1"/>
            <a:r>
              <a:rPr lang="en-US" dirty="0" smtClean="0"/>
              <a:t>ORDER BY clause (ordering)</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Query</a:t>
            </a:r>
            <a:endParaRPr lang="en-US" dirty="0"/>
          </a:p>
        </p:txBody>
      </p:sp>
      <p:pic>
        <p:nvPicPr>
          <p:cNvPr id="4" name="Content Placeholder 3" descr="SampleDevelopers.jpg"/>
          <p:cNvPicPr>
            <a:picLocks noGrp="1" noChangeAspect="1"/>
          </p:cNvPicPr>
          <p:nvPr>
            <p:ph idx="1"/>
          </p:nvPr>
        </p:nvPicPr>
        <p:blipFill>
          <a:blip r:embed="rId3" cstate="print"/>
          <a:stretch>
            <a:fillRect/>
          </a:stretch>
        </p:blipFill>
        <p:spPr>
          <a:xfrm>
            <a:off x="1371600" y="4038600"/>
            <a:ext cx="3270482" cy="1828800"/>
          </a:xfrm>
        </p:spPr>
      </p:pic>
      <p:pic>
        <p:nvPicPr>
          <p:cNvPr id="5" name="Picture 4" descr="SampleDevelopers1.jpg"/>
          <p:cNvPicPr>
            <a:picLocks noChangeAspect="1"/>
          </p:cNvPicPr>
          <p:nvPr/>
        </p:nvPicPr>
        <p:blipFill>
          <a:blip r:embed="rId4" cstate="print"/>
          <a:stretch>
            <a:fillRect/>
          </a:stretch>
        </p:blipFill>
        <p:spPr>
          <a:xfrm>
            <a:off x="914400" y="1981200"/>
            <a:ext cx="7491046" cy="1143000"/>
          </a:xfrm>
          <a:prstGeom prst="rect">
            <a:avLst/>
          </a:prstGeom>
        </p:spPr>
      </p:pic>
      <p:sp>
        <p:nvSpPr>
          <p:cNvPr id="8" name="Rectangle 7"/>
          <p:cNvSpPr/>
          <p:nvPr/>
        </p:nvSpPr>
        <p:spPr>
          <a:xfrm>
            <a:off x="1219200" y="2362200"/>
            <a:ext cx="2286000" cy="381000"/>
          </a:xfrm>
          <a:prstGeom prst="rect">
            <a:avLst/>
          </a:prstGeom>
          <a:solidFill>
            <a:srgbClr val="FFFF00">
              <a:alpha val="2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ampleDevelopers2.jpg"/>
          <p:cNvPicPr>
            <a:picLocks noChangeAspect="1"/>
          </p:cNvPicPr>
          <p:nvPr/>
        </p:nvPicPr>
        <p:blipFill>
          <a:blip r:embed="rId3" cstate="print"/>
          <a:stretch>
            <a:fillRect/>
          </a:stretch>
        </p:blipFill>
        <p:spPr>
          <a:xfrm>
            <a:off x="838200" y="1752600"/>
            <a:ext cx="7933660" cy="1676400"/>
          </a:xfrm>
          <a:prstGeom prst="rect">
            <a:avLst/>
          </a:prstGeom>
        </p:spPr>
      </p:pic>
      <p:sp>
        <p:nvSpPr>
          <p:cNvPr id="2" name="Title 1"/>
          <p:cNvSpPr>
            <a:spLocks noGrp="1"/>
          </p:cNvSpPr>
          <p:nvPr>
            <p:ph type="title"/>
          </p:nvPr>
        </p:nvSpPr>
        <p:spPr/>
        <p:txBody>
          <a:bodyPr/>
          <a:lstStyle/>
          <a:p>
            <a:r>
              <a:rPr lang="en-US" dirty="0" smtClean="0"/>
              <a:t>Sample Query</a:t>
            </a:r>
            <a:endParaRPr lang="en-US" dirty="0"/>
          </a:p>
        </p:txBody>
      </p:sp>
      <p:pic>
        <p:nvPicPr>
          <p:cNvPr id="4" name="Content Placeholder 3" descr="SampleDevelopers.jpg"/>
          <p:cNvPicPr>
            <a:picLocks noGrp="1" noChangeAspect="1"/>
          </p:cNvPicPr>
          <p:nvPr>
            <p:ph idx="1"/>
          </p:nvPr>
        </p:nvPicPr>
        <p:blipFill>
          <a:blip r:embed="rId4" cstate="print"/>
          <a:stretch>
            <a:fillRect/>
          </a:stretch>
        </p:blipFill>
        <p:spPr>
          <a:xfrm>
            <a:off x="2362200" y="3886200"/>
            <a:ext cx="3270482" cy="1828800"/>
          </a:xfrm>
        </p:spPr>
      </p:pic>
      <p:sp>
        <p:nvSpPr>
          <p:cNvPr id="8" name="Rectangle 7"/>
          <p:cNvSpPr/>
          <p:nvPr/>
        </p:nvSpPr>
        <p:spPr>
          <a:xfrm>
            <a:off x="914400" y="2743200"/>
            <a:ext cx="4114800" cy="381000"/>
          </a:xfrm>
          <a:prstGeom prst="rect">
            <a:avLst/>
          </a:prstGeom>
          <a:solidFill>
            <a:srgbClr val="FFFF00">
              <a:alpha val="2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362200" y="4114800"/>
            <a:ext cx="3276600" cy="990600"/>
          </a:xfrm>
          <a:prstGeom prst="rect">
            <a:avLst/>
          </a:prstGeom>
          <a:solidFill>
            <a:srgbClr val="FFFF00">
              <a:alpha val="2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SampleDevelopers3.jpg"/>
          <p:cNvPicPr>
            <a:picLocks noChangeAspect="1"/>
          </p:cNvPicPr>
          <p:nvPr/>
        </p:nvPicPr>
        <p:blipFill>
          <a:blip r:embed="rId3" cstate="print"/>
          <a:stretch>
            <a:fillRect/>
          </a:stretch>
        </p:blipFill>
        <p:spPr>
          <a:xfrm>
            <a:off x="914400" y="1752600"/>
            <a:ext cx="7767484" cy="1828800"/>
          </a:xfrm>
          <a:prstGeom prst="rect">
            <a:avLst/>
          </a:prstGeom>
        </p:spPr>
      </p:pic>
      <p:sp>
        <p:nvSpPr>
          <p:cNvPr id="2" name="Title 1"/>
          <p:cNvSpPr>
            <a:spLocks noGrp="1"/>
          </p:cNvSpPr>
          <p:nvPr>
            <p:ph type="title"/>
          </p:nvPr>
        </p:nvSpPr>
        <p:spPr/>
        <p:txBody>
          <a:bodyPr/>
          <a:lstStyle/>
          <a:p>
            <a:r>
              <a:rPr lang="en-US" dirty="0" smtClean="0"/>
              <a:t>Sample Query</a:t>
            </a:r>
            <a:endParaRPr lang="en-US" dirty="0"/>
          </a:p>
        </p:txBody>
      </p:sp>
      <p:sp>
        <p:nvSpPr>
          <p:cNvPr id="8" name="Rectangle 7"/>
          <p:cNvSpPr/>
          <p:nvPr/>
        </p:nvSpPr>
        <p:spPr>
          <a:xfrm>
            <a:off x="990600" y="2895600"/>
            <a:ext cx="4114800" cy="381000"/>
          </a:xfrm>
          <a:prstGeom prst="rect">
            <a:avLst/>
          </a:prstGeom>
          <a:solidFill>
            <a:srgbClr val="FFFF00">
              <a:alpha val="2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Content Placeholder 10" descr="SampleDevelopers4.jpg"/>
          <p:cNvPicPr>
            <a:picLocks noGrp="1" noChangeAspect="1"/>
          </p:cNvPicPr>
          <p:nvPr>
            <p:ph idx="1"/>
          </p:nvPr>
        </p:nvPicPr>
        <p:blipFill>
          <a:blip r:embed="rId4" cstate="print"/>
          <a:stretch>
            <a:fillRect/>
          </a:stretch>
        </p:blipFill>
        <p:spPr>
          <a:xfrm>
            <a:off x="1905000" y="3886200"/>
            <a:ext cx="4436828" cy="205740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Indexes</a:t>
            </a:r>
            <a:endParaRPr lang="en-US" dirty="0"/>
          </a:p>
        </p:txBody>
      </p:sp>
      <p:pic>
        <p:nvPicPr>
          <p:cNvPr id="4" name="Picture 3" descr="bugatti-veyron-017-l.jpg"/>
          <p:cNvPicPr>
            <a:picLocks noChangeAspect="1"/>
          </p:cNvPicPr>
          <p:nvPr/>
        </p:nvPicPr>
        <p:blipFill>
          <a:blip r:embed="rId3" cstate="print"/>
          <a:stretch>
            <a:fillRect/>
          </a:stretch>
        </p:blipFill>
        <p:spPr>
          <a:xfrm>
            <a:off x="1371600" y="1295400"/>
            <a:ext cx="6629400" cy="524164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descr="4606.jpg"/>
          <p:cNvPicPr>
            <a:picLocks noGrp="1" noChangeAspect="1"/>
          </p:cNvPicPr>
          <p:nvPr>
            <p:ph idx="1"/>
          </p:nvPr>
        </p:nvPicPr>
        <p:blipFill>
          <a:blip r:embed="rId3" cstate="print"/>
          <a:stretch>
            <a:fillRect/>
          </a:stretch>
        </p:blipFill>
        <p:spPr>
          <a:xfrm>
            <a:off x="1676400" y="1447800"/>
            <a:ext cx="5309569" cy="4267200"/>
          </a:xfr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457200" y="274638"/>
            <a:ext cx="8229600" cy="1143000"/>
          </a:xfrm>
        </p:spPr>
        <p:txBody>
          <a:bodyPr/>
          <a:lstStyle/>
          <a:p>
            <a:r>
              <a:rPr lang="en-US" dirty="0" smtClean="0"/>
              <a:t>Indexing</a:t>
            </a:r>
            <a:endParaRPr lang="en-US" dirty="0"/>
          </a:p>
        </p:txBody>
      </p:sp>
      <p:sp>
        <p:nvSpPr>
          <p:cNvPr id="11" name="Content Placeholder 2"/>
          <p:cNvSpPr>
            <a:spLocks noGrp="1"/>
          </p:cNvSpPr>
          <p:nvPr>
            <p:ph idx="1"/>
          </p:nvPr>
        </p:nvSpPr>
        <p:spPr>
          <a:xfrm>
            <a:off x="457200" y="1600200"/>
            <a:ext cx="8229600" cy="4525963"/>
          </a:xfrm>
        </p:spPr>
        <p:txBody>
          <a:bodyPr>
            <a:normAutofit fontScale="92500"/>
          </a:bodyPr>
          <a:lstStyle/>
          <a:p>
            <a:r>
              <a:rPr lang="en-US" dirty="0" smtClean="0"/>
              <a:t>Two Types of Indexes*</a:t>
            </a:r>
          </a:p>
          <a:p>
            <a:r>
              <a:rPr lang="en-US" dirty="0" smtClean="0"/>
              <a:t>Clustered</a:t>
            </a:r>
          </a:p>
          <a:p>
            <a:pPr lvl="1"/>
            <a:r>
              <a:rPr lang="en-US" dirty="0" smtClean="0"/>
              <a:t>The index is the data</a:t>
            </a:r>
          </a:p>
          <a:p>
            <a:r>
              <a:rPr lang="en-US" dirty="0" err="1" smtClean="0"/>
              <a:t>Nonclustered</a:t>
            </a:r>
            <a:endParaRPr lang="en-US" dirty="0" smtClean="0"/>
          </a:p>
          <a:p>
            <a:pPr lvl="1"/>
            <a:r>
              <a:rPr lang="en-US" dirty="0" smtClean="0"/>
              <a:t>Index points to the clustered index</a:t>
            </a:r>
            <a:endParaRPr lang="en-US" dirty="0"/>
          </a:p>
          <a:p>
            <a:pPr lvl="1"/>
            <a:endParaRPr lang="en-US" dirty="0" smtClean="0"/>
          </a:p>
          <a:p>
            <a:pPr lvl="1"/>
            <a:endParaRPr lang="en-US" dirty="0" smtClean="0"/>
          </a:p>
          <a:p>
            <a:pPr lvl="1">
              <a:buNone/>
            </a:pPr>
            <a:r>
              <a:rPr lang="en-US" dirty="0" smtClean="0"/>
              <a:t>* I am ignoring XML and spatial indexes and a few other types. There are 8 in total for specialized situations</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SQL Server?</a:t>
            </a:r>
            <a:endParaRPr lang="en-US" dirty="0"/>
          </a:p>
        </p:txBody>
      </p:sp>
      <p:sp>
        <p:nvSpPr>
          <p:cNvPr id="3" name="Content Placeholder 2"/>
          <p:cNvSpPr>
            <a:spLocks noGrp="1"/>
          </p:cNvSpPr>
          <p:nvPr>
            <p:ph idx="1"/>
          </p:nvPr>
        </p:nvSpPr>
        <p:spPr/>
        <p:txBody>
          <a:bodyPr/>
          <a:lstStyle/>
          <a:p>
            <a:r>
              <a:rPr lang="en-US" dirty="0" smtClean="0"/>
              <a:t>Database</a:t>
            </a:r>
          </a:p>
          <a:p>
            <a:r>
              <a:rPr lang="en-US" dirty="0" smtClean="0"/>
              <a:t>Relational database</a:t>
            </a:r>
          </a:p>
          <a:p>
            <a:r>
              <a:rPr lang="en-US" dirty="0" smtClean="0"/>
              <a:t>Platform</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Clustered Index</a:t>
            </a:r>
            <a:endParaRPr lang="en-US" dirty="0"/>
          </a:p>
        </p:txBody>
      </p:sp>
      <p:pic>
        <p:nvPicPr>
          <p:cNvPr id="11" name="Content Placeholder 10" descr="4695.jpg"/>
          <p:cNvPicPr>
            <a:picLocks noGrp="1" noChangeAspect="1"/>
          </p:cNvPicPr>
          <p:nvPr>
            <p:ph idx="1"/>
          </p:nvPr>
        </p:nvPicPr>
        <p:blipFill>
          <a:blip r:embed="rId3" cstate="print"/>
          <a:stretch>
            <a:fillRect/>
          </a:stretch>
        </p:blipFill>
        <p:spPr>
          <a:xfrm>
            <a:off x="1747837" y="2162969"/>
            <a:ext cx="5648325" cy="3400425"/>
          </a:xfrm>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Non-Clustered Index</a:t>
            </a:r>
            <a:endParaRPr lang="en-US" dirty="0"/>
          </a:p>
        </p:txBody>
      </p:sp>
      <p:pic>
        <p:nvPicPr>
          <p:cNvPr id="10" name="Content Placeholder 9" descr="4731.jpg"/>
          <p:cNvPicPr>
            <a:picLocks noGrp="1" noChangeAspect="1"/>
          </p:cNvPicPr>
          <p:nvPr>
            <p:ph idx="1"/>
          </p:nvPr>
        </p:nvPicPr>
        <p:blipFill>
          <a:blip r:embed="rId3" cstate="print"/>
          <a:stretch>
            <a:fillRect/>
          </a:stretch>
        </p:blipFill>
        <p:spPr>
          <a:xfrm>
            <a:off x="1219200" y="1676400"/>
            <a:ext cx="6495393" cy="4572000"/>
          </a:xfrm>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Indexing</a:t>
            </a:r>
            <a:endParaRPr lang="en-US" dirty="0"/>
          </a:p>
        </p:txBody>
      </p:sp>
      <p:sp>
        <p:nvSpPr>
          <p:cNvPr id="3" name="Content Placeholder 2"/>
          <p:cNvSpPr>
            <a:spLocks noGrp="1"/>
          </p:cNvSpPr>
          <p:nvPr>
            <p:ph idx="1"/>
          </p:nvPr>
        </p:nvSpPr>
        <p:spPr/>
        <p:txBody>
          <a:bodyPr/>
          <a:lstStyle/>
          <a:p>
            <a:r>
              <a:rPr lang="en-US" dirty="0" smtClean="0"/>
              <a:t>You need them. Don’t ignore this</a:t>
            </a:r>
          </a:p>
          <a:p>
            <a:r>
              <a:rPr lang="en-US" dirty="0" smtClean="0"/>
              <a:t>Don’t index every column</a:t>
            </a:r>
          </a:p>
          <a:p>
            <a:r>
              <a:rPr lang="en-US" dirty="0" smtClean="0"/>
              <a:t>Create 1-2 per table to start with</a:t>
            </a:r>
          </a:p>
          <a:p>
            <a:r>
              <a:rPr lang="en-US" dirty="0" smtClean="0"/>
              <a:t>Use the columns that are written in the WHERE clauses of your queries most often or are in the ON part of a join.</a:t>
            </a:r>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Backups</a:t>
            </a:r>
            <a:endParaRPr lang="en-US" dirty="0"/>
          </a:p>
        </p:txBody>
      </p:sp>
      <p:pic>
        <p:nvPicPr>
          <p:cNvPr id="4" name="Picture 3" descr="Copy_machine.JPG"/>
          <p:cNvPicPr>
            <a:picLocks noChangeAspect="1"/>
          </p:cNvPicPr>
          <p:nvPr/>
        </p:nvPicPr>
        <p:blipFill>
          <a:blip r:embed="rId3" cstate="print"/>
          <a:stretch>
            <a:fillRect/>
          </a:stretch>
        </p:blipFill>
        <p:spPr>
          <a:xfrm>
            <a:off x="1219200" y="1676400"/>
            <a:ext cx="6240354" cy="4581526"/>
          </a:xfrm>
          <a:prstGeom prst="rect">
            <a:avLst/>
          </a:prstGeom>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Backup?</a:t>
            </a:r>
            <a:endParaRPr lang="en-US" dirty="0"/>
          </a:p>
        </p:txBody>
      </p:sp>
      <p:pic>
        <p:nvPicPr>
          <p:cNvPr id="4" name="Content Placeholder 3" descr="hurricane.jpg"/>
          <p:cNvPicPr>
            <a:picLocks noGrp="1" noChangeAspect="1"/>
          </p:cNvPicPr>
          <p:nvPr>
            <p:ph idx="1"/>
          </p:nvPr>
        </p:nvPicPr>
        <p:blipFill>
          <a:blip r:embed="rId3" cstate="print"/>
          <a:stretch>
            <a:fillRect/>
          </a:stretch>
        </p:blipFill>
        <p:spPr>
          <a:xfrm>
            <a:off x="1600200" y="1676400"/>
            <a:ext cx="5791200" cy="4328922"/>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erverRoomFireWeb.jpg"/>
          <p:cNvPicPr>
            <a:picLocks noGrp="1" noChangeAspect="1"/>
          </p:cNvPicPr>
          <p:nvPr>
            <p:ph idx="1"/>
          </p:nvPr>
        </p:nvPicPr>
        <p:blipFill>
          <a:blip r:embed="rId3" cstate="print"/>
          <a:stretch>
            <a:fillRect/>
          </a:stretch>
        </p:blipFill>
        <p:spPr>
          <a:xfrm>
            <a:off x="914400" y="838200"/>
            <a:ext cx="7010400" cy="5257800"/>
          </a:xfrm>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offee-spill-keyboard.jpg"/>
          <p:cNvPicPr>
            <a:picLocks noGrp="1" noChangeAspect="1"/>
          </p:cNvPicPr>
          <p:nvPr>
            <p:ph idx="1"/>
          </p:nvPr>
        </p:nvPicPr>
        <p:blipFill>
          <a:blip r:embed="rId3" cstate="print"/>
          <a:stretch>
            <a:fillRect/>
          </a:stretch>
        </p:blipFill>
        <p:spPr>
          <a:xfrm>
            <a:off x="1447800" y="533400"/>
            <a:ext cx="5807927" cy="5715000"/>
          </a:xfrm>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datamistake.jpg"/>
          <p:cNvPicPr>
            <a:picLocks noGrp="1" noChangeAspect="1"/>
          </p:cNvPicPr>
          <p:nvPr>
            <p:ph idx="1"/>
          </p:nvPr>
        </p:nvPicPr>
        <p:blipFill>
          <a:blip r:embed="rId3" cstate="print"/>
          <a:stretch>
            <a:fillRect/>
          </a:stretch>
        </p:blipFill>
        <p:spPr>
          <a:xfrm>
            <a:off x="838200" y="1371600"/>
            <a:ext cx="7699420" cy="3886200"/>
          </a:xfrm>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 we back up?</a:t>
            </a:r>
            <a:endParaRPr lang="en-US" dirty="0"/>
          </a:p>
        </p:txBody>
      </p:sp>
      <p:sp>
        <p:nvSpPr>
          <p:cNvPr id="3" name="Content Placeholder 2"/>
          <p:cNvSpPr>
            <a:spLocks noGrp="1"/>
          </p:cNvSpPr>
          <p:nvPr>
            <p:ph idx="1"/>
          </p:nvPr>
        </p:nvSpPr>
        <p:spPr/>
        <p:txBody>
          <a:bodyPr/>
          <a:lstStyle/>
          <a:p>
            <a:r>
              <a:rPr lang="en-US" dirty="0" smtClean="0"/>
              <a:t>Three types of backups</a:t>
            </a:r>
          </a:p>
          <a:p>
            <a:pPr lvl="1"/>
            <a:r>
              <a:rPr lang="en-US" dirty="0" smtClean="0"/>
              <a:t>Full</a:t>
            </a:r>
          </a:p>
          <a:p>
            <a:pPr lvl="1"/>
            <a:r>
              <a:rPr lang="en-US" dirty="0" smtClean="0"/>
              <a:t>Differential</a:t>
            </a:r>
          </a:p>
          <a:p>
            <a:pPr lvl="1"/>
            <a:r>
              <a:rPr lang="en-US" dirty="0" smtClean="0"/>
              <a:t>Log</a:t>
            </a:r>
          </a:p>
          <a:p>
            <a:r>
              <a:rPr lang="en-US" dirty="0" smtClean="0"/>
              <a:t>The one to use depends on many things</a:t>
            </a:r>
          </a:p>
          <a:p>
            <a:r>
              <a:rPr lang="en-US" dirty="0" smtClean="0"/>
              <a:t>Full Backup DOES NOT clear the log</a:t>
            </a:r>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Typical Backup</a:t>
            </a:r>
            <a:endParaRPr lang="en-US" dirty="0"/>
          </a:p>
        </p:txBody>
      </p:sp>
      <p:sp>
        <p:nvSpPr>
          <p:cNvPr id="3" name="Content Placeholder 2"/>
          <p:cNvSpPr>
            <a:spLocks noGrp="1"/>
          </p:cNvSpPr>
          <p:nvPr>
            <p:ph idx="1"/>
          </p:nvPr>
        </p:nvSpPr>
        <p:spPr/>
        <p:txBody>
          <a:bodyPr/>
          <a:lstStyle/>
          <a:p>
            <a:r>
              <a:rPr lang="en-US" dirty="0" smtClean="0"/>
              <a:t>Full Backup every night at 1:00am</a:t>
            </a:r>
          </a:p>
          <a:p>
            <a:r>
              <a:rPr lang="en-US" dirty="0" smtClean="0"/>
              <a:t>Differential Backup halfway between Full backups (perhaps 1:oopm) </a:t>
            </a:r>
          </a:p>
          <a:p>
            <a:r>
              <a:rPr lang="en-US" dirty="0" smtClean="0"/>
              <a:t>Log Backups every 15 minutes</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200782011330127209_Filing_Cabinet.jpg"/>
          <p:cNvPicPr>
            <a:picLocks noGrp="1" noChangeAspect="1"/>
          </p:cNvPicPr>
          <p:nvPr>
            <p:ph idx="1"/>
          </p:nvPr>
        </p:nvPicPr>
        <p:blipFill>
          <a:blip r:embed="rId3" cstate="print"/>
          <a:stretch>
            <a:fillRect/>
          </a:stretch>
        </p:blipFill>
        <p:spPr>
          <a:xfrm>
            <a:off x="2590800" y="990600"/>
            <a:ext cx="3468632" cy="4525963"/>
          </a:xfrm>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Backup Notes</a:t>
            </a:r>
            <a:endParaRPr lang="en-US" dirty="0"/>
          </a:p>
        </p:txBody>
      </p:sp>
      <p:sp>
        <p:nvSpPr>
          <p:cNvPr id="3" name="Content Placeholder 2"/>
          <p:cNvSpPr>
            <a:spLocks noGrp="1"/>
          </p:cNvSpPr>
          <p:nvPr>
            <p:ph idx="1"/>
          </p:nvPr>
        </p:nvSpPr>
        <p:spPr/>
        <p:txBody>
          <a:bodyPr/>
          <a:lstStyle/>
          <a:p>
            <a:r>
              <a:rPr lang="en-US" dirty="0" smtClean="0"/>
              <a:t>Make backups locally, copy remotely</a:t>
            </a:r>
          </a:p>
          <a:p>
            <a:r>
              <a:rPr lang="en-US" dirty="0" smtClean="0"/>
              <a:t>Ensure you can restore</a:t>
            </a:r>
          </a:p>
          <a:p>
            <a:pPr lvl="1"/>
            <a:r>
              <a:rPr lang="en-US" dirty="0" smtClean="0"/>
              <a:t>TEST, TEST, TEST!</a:t>
            </a:r>
          </a:p>
          <a:p>
            <a:r>
              <a:rPr lang="en-US" dirty="0" smtClean="0"/>
              <a:t>By default you need Full and log backups.</a:t>
            </a:r>
          </a:p>
          <a:p>
            <a:r>
              <a:rPr lang="en-US" dirty="0" smtClean="0"/>
              <a:t>Get backups offsite</a:t>
            </a:r>
            <a:endParaRPr 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Security</a:t>
            </a:r>
            <a:endParaRPr lang="en-US" dirty="0"/>
          </a:p>
        </p:txBody>
      </p:sp>
      <p:pic>
        <p:nvPicPr>
          <p:cNvPr id="4" name="Content Placeholder 3" descr="lockcomputer.jpg"/>
          <p:cNvPicPr>
            <a:picLocks noGrp="1" noChangeAspect="1"/>
          </p:cNvPicPr>
          <p:nvPr>
            <p:ph idx="1"/>
          </p:nvPr>
        </p:nvPicPr>
        <p:blipFill>
          <a:blip r:embed="rId3" cstate="print"/>
          <a:stretch>
            <a:fillRect/>
          </a:stretch>
        </p:blipFill>
        <p:spPr>
          <a:xfrm>
            <a:off x="1676400" y="1905000"/>
            <a:ext cx="5513943" cy="3962400"/>
          </a:xfrm>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walt-disney-world-map.jpg"/>
          <p:cNvPicPr>
            <a:picLocks noGrp="1" noChangeAspect="1"/>
          </p:cNvPicPr>
          <p:nvPr>
            <p:ph idx="1"/>
          </p:nvPr>
        </p:nvPicPr>
        <p:blipFill>
          <a:blip r:embed="rId3" cstate="print"/>
          <a:stretch>
            <a:fillRect/>
          </a:stretch>
        </p:blipFill>
        <p:spPr>
          <a:xfrm>
            <a:off x="533400" y="457200"/>
            <a:ext cx="8231373" cy="5821363"/>
          </a:xfrm>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TicketBoothLines_031807_AVP.jpg"/>
          <p:cNvPicPr>
            <a:picLocks noGrp="1" noChangeAspect="1"/>
          </p:cNvPicPr>
          <p:nvPr>
            <p:ph idx="1"/>
          </p:nvPr>
        </p:nvPicPr>
        <p:blipFill>
          <a:blip r:embed="rId3" cstate="print"/>
          <a:stretch>
            <a:fillRect/>
          </a:stretch>
        </p:blipFill>
        <p:spPr>
          <a:xfrm>
            <a:off x="609600" y="381000"/>
            <a:ext cx="7924799" cy="5943599"/>
          </a:xfrm>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World Series Baseball.JPG"/>
          <p:cNvPicPr>
            <a:picLocks noGrp="1" noChangeAspect="1"/>
          </p:cNvPicPr>
          <p:nvPr>
            <p:ph idx="1"/>
          </p:nvPr>
        </p:nvPicPr>
        <p:blipFill>
          <a:blip r:embed="rId3" cstate="print"/>
          <a:stretch>
            <a:fillRect/>
          </a:stretch>
        </p:blipFill>
        <p:spPr>
          <a:xfrm>
            <a:off x="914400" y="762000"/>
            <a:ext cx="7152217" cy="5364163"/>
          </a:xfrm>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0917AR_1056GD52362230.jpg"/>
          <p:cNvPicPr>
            <a:picLocks noGrp="1" noChangeAspect="1"/>
          </p:cNvPicPr>
          <p:nvPr>
            <p:ph idx="1"/>
          </p:nvPr>
        </p:nvPicPr>
        <p:blipFill>
          <a:blip r:embed="rId3" cstate="print"/>
          <a:stretch>
            <a:fillRect/>
          </a:stretch>
        </p:blipFill>
        <p:spPr>
          <a:xfrm>
            <a:off x="685800" y="609600"/>
            <a:ext cx="7848600" cy="5615317"/>
          </a:xfrm>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epcot.jpg"/>
          <p:cNvPicPr>
            <a:picLocks noGrp="1" noChangeAspect="1"/>
          </p:cNvPicPr>
          <p:nvPr>
            <p:ph idx="1"/>
          </p:nvPr>
        </p:nvPicPr>
        <p:blipFill>
          <a:blip r:embed="rId3" cstate="print"/>
          <a:stretch>
            <a:fillRect/>
          </a:stretch>
        </p:blipFill>
        <p:spPr>
          <a:xfrm>
            <a:off x="1295400" y="914400"/>
            <a:ext cx="6705600" cy="5029200"/>
          </a:xfrm>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2442410959_7c1fe42414.jpg"/>
          <p:cNvPicPr>
            <a:picLocks noGrp="1" noChangeAspect="1"/>
          </p:cNvPicPr>
          <p:nvPr>
            <p:ph idx="1"/>
          </p:nvPr>
        </p:nvPicPr>
        <p:blipFill>
          <a:blip r:embed="rId3" cstate="print"/>
          <a:stretch>
            <a:fillRect/>
          </a:stretch>
        </p:blipFill>
        <p:spPr>
          <a:xfrm>
            <a:off x="2667000" y="838200"/>
            <a:ext cx="3505200" cy="5263064"/>
          </a:xfrm>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6"/>
          <p:cNvGrpSpPr/>
          <p:nvPr/>
        </p:nvGrpSpPr>
        <p:grpSpPr>
          <a:xfrm>
            <a:off x="533400" y="381000"/>
            <a:ext cx="5029200" cy="5791200"/>
            <a:chOff x="533400" y="381000"/>
            <a:chExt cx="5029200" cy="5791200"/>
          </a:xfrm>
          <a:solidFill>
            <a:schemeClr val="bg2"/>
          </a:solidFill>
        </p:grpSpPr>
        <p:sp>
          <p:nvSpPr>
            <p:cNvPr id="4" name="Rectangle 3"/>
            <p:cNvSpPr/>
            <p:nvPr/>
          </p:nvSpPr>
          <p:spPr>
            <a:xfrm>
              <a:off x="533400" y="381000"/>
              <a:ext cx="5029200" cy="57912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1066800" y="5791200"/>
              <a:ext cx="3048000" cy="369332"/>
            </a:xfrm>
            <a:prstGeom prst="rect">
              <a:avLst/>
            </a:prstGeom>
            <a:grpFill/>
          </p:spPr>
          <p:txBody>
            <a:bodyPr wrap="square" rtlCol="0">
              <a:spAutoFit/>
            </a:bodyPr>
            <a:lstStyle/>
            <a:p>
              <a:r>
                <a:rPr lang="en-US" dirty="0" smtClean="0"/>
                <a:t>SQL Server Instance</a:t>
              </a:r>
              <a:endParaRPr lang="en-US" dirty="0"/>
            </a:p>
          </p:txBody>
        </p:sp>
      </p:grpSp>
      <p:sp>
        <p:nvSpPr>
          <p:cNvPr id="7" name="Rectangle 6"/>
          <p:cNvSpPr/>
          <p:nvPr/>
        </p:nvSpPr>
        <p:spPr>
          <a:xfrm>
            <a:off x="1143000" y="1066800"/>
            <a:ext cx="3962400" cy="4343400"/>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6" name="Rectangle 5"/>
          <p:cNvSpPr/>
          <p:nvPr/>
        </p:nvSpPr>
        <p:spPr>
          <a:xfrm>
            <a:off x="990600" y="914400"/>
            <a:ext cx="3962400" cy="4343400"/>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grpSp>
        <p:nvGrpSpPr>
          <p:cNvPr id="3" name="Group 14"/>
          <p:cNvGrpSpPr/>
          <p:nvPr/>
        </p:nvGrpSpPr>
        <p:grpSpPr>
          <a:xfrm>
            <a:off x="838200" y="762000"/>
            <a:ext cx="3962400" cy="4343400"/>
            <a:chOff x="838200" y="762000"/>
            <a:chExt cx="3962400" cy="4343400"/>
          </a:xfrm>
        </p:grpSpPr>
        <p:sp>
          <p:nvSpPr>
            <p:cNvPr id="5" name="Rectangle 4"/>
            <p:cNvSpPr/>
            <p:nvPr/>
          </p:nvSpPr>
          <p:spPr>
            <a:xfrm>
              <a:off x="838200" y="762000"/>
              <a:ext cx="3962400" cy="4343400"/>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4" name="TextBox 13"/>
            <p:cNvSpPr txBox="1"/>
            <p:nvPr/>
          </p:nvSpPr>
          <p:spPr>
            <a:xfrm>
              <a:off x="1143000" y="4572000"/>
              <a:ext cx="1981200" cy="369332"/>
            </a:xfrm>
            <a:prstGeom prst="rect">
              <a:avLst/>
            </a:prstGeom>
            <a:noFill/>
          </p:spPr>
          <p:txBody>
            <a:bodyPr wrap="square" rtlCol="0">
              <a:spAutoFit/>
            </a:bodyPr>
            <a:lstStyle/>
            <a:p>
              <a:r>
                <a:rPr lang="en-US" dirty="0" smtClean="0"/>
                <a:t>Database</a:t>
              </a:r>
              <a:endParaRPr lang="en-US" dirty="0"/>
            </a:p>
          </p:txBody>
        </p:sp>
      </p:grpSp>
      <p:pic>
        <p:nvPicPr>
          <p:cNvPr id="18" name="Picture 17" descr="user-account-control-icon.jpg"/>
          <p:cNvPicPr>
            <a:picLocks noChangeAspect="1"/>
          </p:cNvPicPr>
          <p:nvPr/>
        </p:nvPicPr>
        <p:blipFill>
          <a:blip r:embed="rId3" cstate="print"/>
          <a:stretch>
            <a:fillRect/>
          </a:stretch>
        </p:blipFill>
        <p:spPr>
          <a:xfrm>
            <a:off x="6858000" y="2362200"/>
            <a:ext cx="1914974" cy="1828800"/>
          </a:xfrm>
          <a:prstGeom prst="rect">
            <a:avLst/>
          </a:prstGeom>
        </p:spPr>
      </p:pic>
      <p:grpSp>
        <p:nvGrpSpPr>
          <p:cNvPr id="22" name="Group 21"/>
          <p:cNvGrpSpPr/>
          <p:nvPr/>
        </p:nvGrpSpPr>
        <p:grpSpPr>
          <a:xfrm>
            <a:off x="1371600" y="1219200"/>
            <a:ext cx="3276600" cy="1828800"/>
            <a:chOff x="1219200" y="1066800"/>
            <a:chExt cx="3276600" cy="1828800"/>
          </a:xfrm>
        </p:grpSpPr>
        <p:sp>
          <p:nvSpPr>
            <p:cNvPr id="24" name="Rectangle 23"/>
            <p:cNvSpPr/>
            <p:nvPr/>
          </p:nvSpPr>
          <p:spPr>
            <a:xfrm>
              <a:off x="1219200" y="1066800"/>
              <a:ext cx="3276600" cy="1828800"/>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1371600" y="1295400"/>
              <a:ext cx="1905000" cy="369332"/>
            </a:xfrm>
            <a:prstGeom prst="rect">
              <a:avLst/>
            </a:prstGeom>
            <a:noFill/>
          </p:spPr>
          <p:txBody>
            <a:bodyPr wrap="square" rtlCol="0">
              <a:spAutoFit/>
            </a:bodyPr>
            <a:lstStyle/>
            <a:p>
              <a:r>
                <a:rPr lang="en-US" dirty="0" smtClean="0"/>
                <a:t>Schema</a:t>
              </a:r>
              <a:endParaRPr lang="en-US" dirty="0"/>
            </a:p>
          </p:txBody>
        </p:sp>
      </p:grpSp>
      <p:grpSp>
        <p:nvGrpSpPr>
          <p:cNvPr id="10" name="Group 9"/>
          <p:cNvGrpSpPr/>
          <p:nvPr/>
        </p:nvGrpSpPr>
        <p:grpSpPr>
          <a:xfrm>
            <a:off x="1219200" y="1066800"/>
            <a:ext cx="3276600" cy="1828800"/>
            <a:chOff x="1219200" y="1066800"/>
            <a:chExt cx="3276600" cy="1828800"/>
          </a:xfrm>
        </p:grpSpPr>
        <p:sp>
          <p:nvSpPr>
            <p:cNvPr id="8" name="Rectangle 7"/>
            <p:cNvSpPr/>
            <p:nvPr/>
          </p:nvSpPr>
          <p:spPr>
            <a:xfrm>
              <a:off x="1219200" y="1066800"/>
              <a:ext cx="3276600" cy="1828800"/>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371600" y="1295400"/>
              <a:ext cx="1905000" cy="369332"/>
            </a:xfrm>
            <a:prstGeom prst="rect">
              <a:avLst/>
            </a:prstGeom>
            <a:noFill/>
          </p:spPr>
          <p:txBody>
            <a:bodyPr wrap="square" rtlCol="0">
              <a:spAutoFit/>
            </a:bodyPr>
            <a:lstStyle/>
            <a:p>
              <a:r>
                <a:rPr lang="en-US" dirty="0" smtClean="0"/>
                <a:t>Schema</a:t>
              </a:r>
              <a:endParaRPr lang="en-US" dirty="0"/>
            </a:p>
          </p:txBody>
        </p:sp>
      </p:grpSp>
      <p:grpSp>
        <p:nvGrpSpPr>
          <p:cNvPr id="26" name="Group 25"/>
          <p:cNvGrpSpPr/>
          <p:nvPr/>
        </p:nvGrpSpPr>
        <p:grpSpPr>
          <a:xfrm>
            <a:off x="2438400" y="1828800"/>
            <a:ext cx="1676400" cy="838200"/>
            <a:chOff x="2590800" y="1752600"/>
            <a:chExt cx="1676400" cy="838200"/>
          </a:xfrm>
        </p:grpSpPr>
        <p:sp>
          <p:nvSpPr>
            <p:cNvPr id="27" name="Rectangle 26"/>
            <p:cNvSpPr/>
            <p:nvPr/>
          </p:nvSpPr>
          <p:spPr>
            <a:xfrm>
              <a:off x="2590800" y="1752600"/>
              <a:ext cx="1676400" cy="8382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2743200" y="1981200"/>
              <a:ext cx="1143000" cy="381000"/>
            </a:xfrm>
            <a:prstGeom prst="rect">
              <a:avLst/>
            </a:prstGeom>
            <a:noFill/>
          </p:spPr>
          <p:txBody>
            <a:bodyPr wrap="square" rtlCol="0">
              <a:spAutoFit/>
            </a:bodyPr>
            <a:lstStyle/>
            <a:p>
              <a:r>
                <a:rPr lang="en-US" dirty="0" smtClean="0"/>
                <a:t>Table</a:t>
              </a:r>
              <a:endParaRPr lang="en-US" dirty="0"/>
            </a:p>
          </p:txBody>
        </p:sp>
      </p:grpSp>
      <p:grpSp>
        <p:nvGrpSpPr>
          <p:cNvPr id="13" name="Group 12"/>
          <p:cNvGrpSpPr/>
          <p:nvPr/>
        </p:nvGrpSpPr>
        <p:grpSpPr>
          <a:xfrm>
            <a:off x="2286000" y="1676400"/>
            <a:ext cx="1676400" cy="838200"/>
            <a:chOff x="2590800" y="1752600"/>
            <a:chExt cx="1676400" cy="838200"/>
          </a:xfrm>
        </p:grpSpPr>
        <p:sp>
          <p:nvSpPr>
            <p:cNvPr id="11" name="Rectangle 10"/>
            <p:cNvSpPr/>
            <p:nvPr/>
          </p:nvSpPr>
          <p:spPr>
            <a:xfrm>
              <a:off x="2590800" y="1752600"/>
              <a:ext cx="1676400" cy="8382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2743200" y="1981200"/>
              <a:ext cx="1143000" cy="381000"/>
            </a:xfrm>
            <a:prstGeom prst="rect">
              <a:avLst/>
            </a:prstGeom>
            <a:noFill/>
          </p:spPr>
          <p:txBody>
            <a:bodyPr wrap="square" rtlCol="0">
              <a:spAutoFit/>
            </a:bodyPr>
            <a:lstStyle/>
            <a:p>
              <a:r>
                <a:rPr lang="en-US" dirty="0" smtClean="0"/>
                <a:t>Table</a:t>
              </a:r>
              <a:endParaRPr lang="en-US" dirty="0"/>
            </a:p>
          </p:txBody>
        </p:sp>
      </p:gr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533400" y="381000"/>
            <a:ext cx="5029200" cy="5791200"/>
            <a:chOff x="533400" y="381000"/>
            <a:chExt cx="5029200" cy="5791200"/>
          </a:xfrm>
          <a:solidFill>
            <a:schemeClr val="bg2"/>
          </a:solidFill>
        </p:grpSpPr>
        <p:sp>
          <p:nvSpPr>
            <p:cNvPr id="4" name="Rectangle 3"/>
            <p:cNvSpPr/>
            <p:nvPr/>
          </p:nvSpPr>
          <p:spPr>
            <a:xfrm>
              <a:off x="533400" y="381000"/>
              <a:ext cx="5029200" cy="57912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1066800" y="5791200"/>
              <a:ext cx="3048000" cy="369332"/>
            </a:xfrm>
            <a:prstGeom prst="rect">
              <a:avLst/>
            </a:prstGeom>
            <a:grpFill/>
          </p:spPr>
          <p:txBody>
            <a:bodyPr wrap="square" rtlCol="0">
              <a:spAutoFit/>
            </a:bodyPr>
            <a:lstStyle/>
            <a:p>
              <a:r>
                <a:rPr lang="en-US" dirty="0" smtClean="0"/>
                <a:t>SQL Server Instance</a:t>
              </a:r>
              <a:endParaRPr lang="en-US" dirty="0"/>
            </a:p>
          </p:txBody>
        </p:sp>
      </p:grpSp>
      <p:sp>
        <p:nvSpPr>
          <p:cNvPr id="7" name="Rectangle 6"/>
          <p:cNvSpPr/>
          <p:nvPr/>
        </p:nvSpPr>
        <p:spPr>
          <a:xfrm>
            <a:off x="1219200" y="1143000"/>
            <a:ext cx="3962400" cy="4343400"/>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6" name="Rectangle 5"/>
          <p:cNvSpPr/>
          <p:nvPr/>
        </p:nvSpPr>
        <p:spPr>
          <a:xfrm>
            <a:off x="990600" y="914400"/>
            <a:ext cx="3962400" cy="4343400"/>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grpSp>
        <p:nvGrpSpPr>
          <p:cNvPr id="15" name="Group 14"/>
          <p:cNvGrpSpPr/>
          <p:nvPr/>
        </p:nvGrpSpPr>
        <p:grpSpPr>
          <a:xfrm>
            <a:off x="838200" y="762000"/>
            <a:ext cx="3962400" cy="4343400"/>
            <a:chOff x="838200" y="762000"/>
            <a:chExt cx="3962400" cy="4343400"/>
          </a:xfrm>
        </p:grpSpPr>
        <p:sp>
          <p:nvSpPr>
            <p:cNvPr id="5" name="Rectangle 4"/>
            <p:cNvSpPr/>
            <p:nvPr/>
          </p:nvSpPr>
          <p:spPr>
            <a:xfrm>
              <a:off x="838200" y="762000"/>
              <a:ext cx="3962400" cy="4343400"/>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4" name="TextBox 13"/>
            <p:cNvSpPr txBox="1"/>
            <p:nvPr/>
          </p:nvSpPr>
          <p:spPr>
            <a:xfrm>
              <a:off x="1143000" y="4572000"/>
              <a:ext cx="1981200" cy="369332"/>
            </a:xfrm>
            <a:prstGeom prst="rect">
              <a:avLst/>
            </a:prstGeom>
            <a:noFill/>
          </p:spPr>
          <p:txBody>
            <a:bodyPr wrap="square" rtlCol="0">
              <a:spAutoFit/>
            </a:bodyPr>
            <a:lstStyle/>
            <a:p>
              <a:r>
                <a:rPr lang="en-US" dirty="0" smtClean="0"/>
                <a:t>Database</a:t>
              </a:r>
              <a:endParaRPr lang="en-US" dirty="0"/>
            </a:p>
          </p:txBody>
        </p:sp>
      </p:grpSp>
      <p:grpSp>
        <p:nvGrpSpPr>
          <p:cNvPr id="10" name="Group 9"/>
          <p:cNvGrpSpPr/>
          <p:nvPr/>
        </p:nvGrpSpPr>
        <p:grpSpPr>
          <a:xfrm>
            <a:off x="1219200" y="1066800"/>
            <a:ext cx="3276600" cy="1828800"/>
            <a:chOff x="1219200" y="1066800"/>
            <a:chExt cx="3276600" cy="1828800"/>
          </a:xfrm>
        </p:grpSpPr>
        <p:sp>
          <p:nvSpPr>
            <p:cNvPr id="8" name="Rectangle 7"/>
            <p:cNvSpPr/>
            <p:nvPr/>
          </p:nvSpPr>
          <p:spPr>
            <a:xfrm>
              <a:off x="1219200" y="1066800"/>
              <a:ext cx="3276600" cy="1828800"/>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371600" y="1295400"/>
              <a:ext cx="1905000" cy="369332"/>
            </a:xfrm>
            <a:prstGeom prst="rect">
              <a:avLst/>
            </a:prstGeom>
            <a:noFill/>
          </p:spPr>
          <p:txBody>
            <a:bodyPr wrap="square" rtlCol="0">
              <a:spAutoFit/>
            </a:bodyPr>
            <a:lstStyle/>
            <a:p>
              <a:r>
                <a:rPr lang="en-US" dirty="0" smtClean="0"/>
                <a:t>Schema</a:t>
              </a:r>
              <a:endParaRPr lang="en-US" dirty="0"/>
            </a:p>
          </p:txBody>
        </p:sp>
      </p:grpSp>
      <p:grpSp>
        <p:nvGrpSpPr>
          <p:cNvPr id="13" name="Group 12"/>
          <p:cNvGrpSpPr/>
          <p:nvPr/>
        </p:nvGrpSpPr>
        <p:grpSpPr>
          <a:xfrm>
            <a:off x="2590800" y="1752600"/>
            <a:ext cx="1676400" cy="838200"/>
            <a:chOff x="2590800" y="1752600"/>
            <a:chExt cx="1676400" cy="838200"/>
          </a:xfrm>
        </p:grpSpPr>
        <p:sp>
          <p:nvSpPr>
            <p:cNvPr id="11" name="Rectangle 10"/>
            <p:cNvSpPr/>
            <p:nvPr/>
          </p:nvSpPr>
          <p:spPr>
            <a:xfrm>
              <a:off x="2590800" y="1752600"/>
              <a:ext cx="1676400" cy="8382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2743200" y="1981200"/>
              <a:ext cx="1143000" cy="381000"/>
            </a:xfrm>
            <a:prstGeom prst="rect">
              <a:avLst/>
            </a:prstGeom>
            <a:noFill/>
          </p:spPr>
          <p:txBody>
            <a:bodyPr wrap="square" rtlCol="0">
              <a:spAutoFit/>
            </a:bodyPr>
            <a:lstStyle/>
            <a:p>
              <a:r>
                <a:rPr lang="en-US" dirty="0" smtClean="0"/>
                <a:t>Table</a:t>
              </a:r>
              <a:endParaRPr lang="en-US" dirty="0"/>
            </a:p>
          </p:txBody>
        </p:sp>
      </p:grpSp>
      <p:pic>
        <p:nvPicPr>
          <p:cNvPr id="18" name="Picture 17" descr="user-account-control-icon.jpg"/>
          <p:cNvPicPr>
            <a:picLocks noChangeAspect="1"/>
          </p:cNvPicPr>
          <p:nvPr/>
        </p:nvPicPr>
        <p:blipFill>
          <a:blip r:embed="rId3" cstate="print"/>
          <a:stretch>
            <a:fillRect/>
          </a:stretch>
        </p:blipFill>
        <p:spPr>
          <a:xfrm>
            <a:off x="6781800" y="1219200"/>
            <a:ext cx="1914974" cy="1828800"/>
          </a:xfrm>
          <a:prstGeom prst="rect">
            <a:avLst/>
          </a:prstGeom>
        </p:spPr>
      </p:pic>
      <p:cxnSp>
        <p:nvCxnSpPr>
          <p:cNvPr id="20" name="Straight Arrow Connector 19"/>
          <p:cNvCxnSpPr/>
          <p:nvPr/>
        </p:nvCxnSpPr>
        <p:spPr>
          <a:xfrm rot="5400000">
            <a:off x="7315994" y="3428206"/>
            <a:ext cx="914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7010400" y="4038600"/>
            <a:ext cx="1905000" cy="646331"/>
          </a:xfrm>
          <a:prstGeom prst="rect">
            <a:avLst/>
          </a:prstGeom>
          <a:noFill/>
        </p:spPr>
        <p:txBody>
          <a:bodyPr wrap="square" rtlCol="0">
            <a:spAutoFit/>
          </a:bodyPr>
          <a:lstStyle/>
          <a:p>
            <a:r>
              <a:rPr lang="en-US" dirty="0" smtClean="0"/>
              <a:t>Windows</a:t>
            </a:r>
          </a:p>
          <a:p>
            <a:r>
              <a:rPr lang="en-US" dirty="0" smtClean="0"/>
              <a:t>Authentication</a:t>
            </a:r>
            <a:endParaRPr lang="en-US" dirty="0"/>
          </a:p>
        </p:txBody>
      </p:sp>
      <p:cxnSp>
        <p:nvCxnSpPr>
          <p:cNvPr id="23" name="Straight Arrow Connector 22"/>
          <p:cNvCxnSpPr/>
          <p:nvPr/>
        </p:nvCxnSpPr>
        <p:spPr>
          <a:xfrm rot="10800000">
            <a:off x="5410200" y="4419600"/>
            <a:ext cx="1600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6096000" y="4876800"/>
            <a:ext cx="2667000" cy="1754326"/>
          </a:xfrm>
          <a:prstGeom prst="rect">
            <a:avLst/>
          </a:prstGeom>
          <a:noFill/>
        </p:spPr>
        <p:txBody>
          <a:bodyPr wrap="square" rtlCol="0">
            <a:spAutoFit/>
          </a:bodyPr>
          <a:lstStyle/>
          <a:p>
            <a:r>
              <a:rPr lang="en-US" dirty="0" smtClean="0"/>
              <a:t>Login:</a:t>
            </a:r>
          </a:p>
          <a:p>
            <a:r>
              <a:rPr lang="en-US" dirty="0" smtClean="0"/>
              <a:t>Person has access to the instance</a:t>
            </a:r>
          </a:p>
          <a:p>
            <a:r>
              <a:rPr lang="en-US" dirty="0" smtClean="0"/>
              <a:t>Server level functions</a:t>
            </a:r>
          </a:p>
          <a:p>
            <a:r>
              <a:rPr lang="en-US" dirty="0" smtClean="0"/>
              <a:t>*This can be a Windows group.</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trinity-college-library-dub.jpg"/>
          <p:cNvPicPr>
            <a:picLocks noGrp="1" noChangeAspect="1"/>
          </p:cNvPicPr>
          <p:nvPr>
            <p:ph idx="1"/>
          </p:nvPr>
        </p:nvPicPr>
        <p:blipFill>
          <a:blip r:embed="rId3" cstate="print"/>
          <a:stretch>
            <a:fillRect/>
          </a:stretch>
        </p:blipFill>
        <p:spPr>
          <a:xfrm>
            <a:off x="1143000" y="762000"/>
            <a:ext cx="6858000" cy="5417820"/>
          </a:xfrm>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6"/>
          <p:cNvGrpSpPr/>
          <p:nvPr/>
        </p:nvGrpSpPr>
        <p:grpSpPr>
          <a:xfrm>
            <a:off x="533400" y="381000"/>
            <a:ext cx="5029200" cy="5791200"/>
            <a:chOff x="533400" y="381000"/>
            <a:chExt cx="5029200" cy="5791200"/>
          </a:xfrm>
          <a:solidFill>
            <a:schemeClr val="bg2"/>
          </a:solidFill>
        </p:grpSpPr>
        <p:sp>
          <p:nvSpPr>
            <p:cNvPr id="4" name="Rectangle 3"/>
            <p:cNvSpPr/>
            <p:nvPr/>
          </p:nvSpPr>
          <p:spPr>
            <a:xfrm>
              <a:off x="533400" y="381000"/>
              <a:ext cx="5029200" cy="57912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1066800" y="5791200"/>
              <a:ext cx="3048000" cy="369332"/>
            </a:xfrm>
            <a:prstGeom prst="rect">
              <a:avLst/>
            </a:prstGeom>
            <a:grpFill/>
          </p:spPr>
          <p:txBody>
            <a:bodyPr wrap="square" rtlCol="0">
              <a:spAutoFit/>
            </a:bodyPr>
            <a:lstStyle/>
            <a:p>
              <a:r>
                <a:rPr lang="en-US" dirty="0" smtClean="0"/>
                <a:t>SQL Server Instance</a:t>
              </a:r>
              <a:endParaRPr lang="en-US" dirty="0"/>
            </a:p>
          </p:txBody>
        </p:sp>
      </p:grpSp>
      <p:sp>
        <p:nvSpPr>
          <p:cNvPr id="7" name="Rectangle 6"/>
          <p:cNvSpPr/>
          <p:nvPr/>
        </p:nvSpPr>
        <p:spPr>
          <a:xfrm>
            <a:off x="1219200" y="1143000"/>
            <a:ext cx="3962400" cy="4343400"/>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6" name="Rectangle 5"/>
          <p:cNvSpPr/>
          <p:nvPr/>
        </p:nvSpPr>
        <p:spPr>
          <a:xfrm>
            <a:off x="990600" y="914400"/>
            <a:ext cx="3962400" cy="4343400"/>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grpSp>
        <p:nvGrpSpPr>
          <p:cNvPr id="3" name="Group 14"/>
          <p:cNvGrpSpPr/>
          <p:nvPr/>
        </p:nvGrpSpPr>
        <p:grpSpPr>
          <a:xfrm>
            <a:off x="838200" y="762000"/>
            <a:ext cx="3962400" cy="4343400"/>
            <a:chOff x="838200" y="762000"/>
            <a:chExt cx="3962400" cy="4343400"/>
          </a:xfrm>
        </p:grpSpPr>
        <p:sp>
          <p:nvSpPr>
            <p:cNvPr id="5" name="Rectangle 4"/>
            <p:cNvSpPr/>
            <p:nvPr/>
          </p:nvSpPr>
          <p:spPr>
            <a:xfrm>
              <a:off x="838200" y="762000"/>
              <a:ext cx="3962400" cy="4343400"/>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4" name="TextBox 13"/>
            <p:cNvSpPr txBox="1"/>
            <p:nvPr/>
          </p:nvSpPr>
          <p:spPr>
            <a:xfrm>
              <a:off x="1143000" y="4572000"/>
              <a:ext cx="1981200" cy="369332"/>
            </a:xfrm>
            <a:prstGeom prst="rect">
              <a:avLst/>
            </a:prstGeom>
            <a:noFill/>
          </p:spPr>
          <p:txBody>
            <a:bodyPr wrap="square" rtlCol="0">
              <a:spAutoFit/>
            </a:bodyPr>
            <a:lstStyle/>
            <a:p>
              <a:r>
                <a:rPr lang="en-US" dirty="0" smtClean="0"/>
                <a:t>Database</a:t>
              </a:r>
              <a:endParaRPr lang="en-US" dirty="0"/>
            </a:p>
          </p:txBody>
        </p:sp>
      </p:grpSp>
      <p:grpSp>
        <p:nvGrpSpPr>
          <p:cNvPr id="10" name="Group 9"/>
          <p:cNvGrpSpPr/>
          <p:nvPr/>
        </p:nvGrpSpPr>
        <p:grpSpPr>
          <a:xfrm>
            <a:off x="1219200" y="1066800"/>
            <a:ext cx="3276600" cy="1828800"/>
            <a:chOff x="1219200" y="1066800"/>
            <a:chExt cx="3276600" cy="1828800"/>
          </a:xfrm>
        </p:grpSpPr>
        <p:sp>
          <p:nvSpPr>
            <p:cNvPr id="8" name="Rectangle 7"/>
            <p:cNvSpPr/>
            <p:nvPr/>
          </p:nvSpPr>
          <p:spPr>
            <a:xfrm>
              <a:off x="1219200" y="1066800"/>
              <a:ext cx="3276600" cy="1828800"/>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371600" y="1295400"/>
              <a:ext cx="1905000" cy="369332"/>
            </a:xfrm>
            <a:prstGeom prst="rect">
              <a:avLst/>
            </a:prstGeom>
            <a:noFill/>
          </p:spPr>
          <p:txBody>
            <a:bodyPr wrap="square" rtlCol="0">
              <a:spAutoFit/>
            </a:bodyPr>
            <a:lstStyle/>
            <a:p>
              <a:r>
                <a:rPr lang="en-US" dirty="0" smtClean="0"/>
                <a:t>Schema</a:t>
              </a:r>
              <a:endParaRPr lang="en-US" dirty="0"/>
            </a:p>
          </p:txBody>
        </p:sp>
      </p:grpSp>
      <p:grpSp>
        <p:nvGrpSpPr>
          <p:cNvPr id="13" name="Group 12"/>
          <p:cNvGrpSpPr/>
          <p:nvPr/>
        </p:nvGrpSpPr>
        <p:grpSpPr>
          <a:xfrm>
            <a:off x="2590800" y="1752600"/>
            <a:ext cx="1676400" cy="838200"/>
            <a:chOff x="2590800" y="1752600"/>
            <a:chExt cx="1676400" cy="838200"/>
          </a:xfrm>
        </p:grpSpPr>
        <p:sp>
          <p:nvSpPr>
            <p:cNvPr id="11" name="Rectangle 10"/>
            <p:cNvSpPr/>
            <p:nvPr/>
          </p:nvSpPr>
          <p:spPr>
            <a:xfrm>
              <a:off x="2590800" y="1752600"/>
              <a:ext cx="1676400" cy="8382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2743200" y="1981200"/>
              <a:ext cx="1143000" cy="381000"/>
            </a:xfrm>
            <a:prstGeom prst="rect">
              <a:avLst/>
            </a:prstGeom>
            <a:noFill/>
          </p:spPr>
          <p:txBody>
            <a:bodyPr wrap="square" rtlCol="0">
              <a:spAutoFit/>
            </a:bodyPr>
            <a:lstStyle/>
            <a:p>
              <a:r>
                <a:rPr lang="en-US" dirty="0" smtClean="0"/>
                <a:t>Table</a:t>
              </a:r>
              <a:endParaRPr lang="en-US" dirty="0"/>
            </a:p>
          </p:txBody>
        </p:sp>
      </p:grpSp>
      <p:pic>
        <p:nvPicPr>
          <p:cNvPr id="18" name="Picture 17" descr="user-account-control-icon.jpg"/>
          <p:cNvPicPr>
            <a:picLocks noChangeAspect="1"/>
          </p:cNvPicPr>
          <p:nvPr/>
        </p:nvPicPr>
        <p:blipFill>
          <a:blip r:embed="rId3" cstate="print"/>
          <a:stretch>
            <a:fillRect/>
          </a:stretch>
        </p:blipFill>
        <p:spPr>
          <a:xfrm>
            <a:off x="6781800" y="1219200"/>
            <a:ext cx="1914974" cy="1828800"/>
          </a:xfrm>
          <a:prstGeom prst="rect">
            <a:avLst/>
          </a:prstGeom>
        </p:spPr>
      </p:pic>
      <p:cxnSp>
        <p:nvCxnSpPr>
          <p:cNvPr id="20" name="Straight Arrow Connector 19"/>
          <p:cNvCxnSpPr/>
          <p:nvPr/>
        </p:nvCxnSpPr>
        <p:spPr>
          <a:xfrm rot="5400000">
            <a:off x="7315994" y="3428206"/>
            <a:ext cx="914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7010400" y="4038600"/>
            <a:ext cx="1905000" cy="1200329"/>
          </a:xfrm>
          <a:prstGeom prst="rect">
            <a:avLst/>
          </a:prstGeom>
          <a:noFill/>
        </p:spPr>
        <p:txBody>
          <a:bodyPr wrap="square" rtlCol="0">
            <a:spAutoFit/>
          </a:bodyPr>
          <a:lstStyle/>
          <a:p>
            <a:r>
              <a:rPr lang="en-US" dirty="0" smtClean="0"/>
              <a:t>SQL</a:t>
            </a:r>
          </a:p>
          <a:p>
            <a:r>
              <a:rPr lang="en-US" dirty="0" smtClean="0"/>
              <a:t>Authentication</a:t>
            </a:r>
          </a:p>
          <a:p>
            <a:r>
              <a:rPr lang="en-US" dirty="0" smtClean="0"/>
              <a:t>(supply login name/ password</a:t>
            </a:r>
            <a:endParaRPr lang="en-US" dirty="0"/>
          </a:p>
        </p:txBody>
      </p:sp>
      <p:cxnSp>
        <p:nvCxnSpPr>
          <p:cNvPr id="23" name="Straight Arrow Connector 22"/>
          <p:cNvCxnSpPr/>
          <p:nvPr/>
        </p:nvCxnSpPr>
        <p:spPr>
          <a:xfrm rot="10800000">
            <a:off x="5334000" y="4419600"/>
            <a:ext cx="1600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6096000" y="5181600"/>
            <a:ext cx="2667000" cy="1200329"/>
          </a:xfrm>
          <a:prstGeom prst="rect">
            <a:avLst/>
          </a:prstGeom>
          <a:noFill/>
        </p:spPr>
        <p:txBody>
          <a:bodyPr wrap="square" rtlCol="0">
            <a:spAutoFit/>
          </a:bodyPr>
          <a:lstStyle/>
          <a:p>
            <a:r>
              <a:rPr lang="en-US" dirty="0" smtClean="0"/>
              <a:t>Login:</a:t>
            </a:r>
          </a:p>
          <a:p>
            <a:r>
              <a:rPr lang="en-US" dirty="0" smtClean="0"/>
              <a:t>User has access to the instance</a:t>
            </a:r>
          </a:p>
          <a:p>
            <a:r>
              <a:rPr lang="en-US" dirty="0" smtClean="0"/>
              <a:t>Server level functions</a:t>
            </a:r>
            <a:endParaRPr lang="en-US"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Logins.jpg"/>
          <p:cNvPicPr>
            <a:picLocks noGrp="1" noChangeAspect="1"/>
          </p:cNvPicPr>
          <p:nvPr>
            <p:ph idx="1"/>
          </p:nvPr>
        </p:nvPicPr>
        <p:blipFill>
          <a:blip r:embed="rId3" cstate="print"/>
          <a:stretch>
            <a:fillRect/>
          </a:stretch>
        </p:blipFill>
        <p:spPr>
          <a:xfrm>
            <a:off x="1600200" y="914400"/>
            <a:ext cx="5318934" cy="5105400"/>
          </a:xfrm>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6"/>
          <p:cNvGrpSpPr/>
          <p:nvPr/>
        </p:nvGrpSpPr>
        <p:grpSpPr>
          <a:xfrm>
            <a:off x="533400" y="381000"/>
            <a:ext cx="8305800" cy="6019800"/>
            <a:chOff x="533400" y="381000"/>
            <a:chExt cx="5029200" cy="5791200"/>
          </a:xfrm>
          <a:solidFill>
            <a:schemeClr val="bg2"/>
          </a:solidFill>
        </p:grpSpPr>
        <p:sp>
          <p:nvSpPr>
            <p:cNvPr id="4" name="Rectangle 3"/>
            <p:cNvSpPr/>
            <p:nvPr/>
          </p:nvSpPr>
          <p:spPr>
            <a:xfrm>
              <a:off x="533400" y="381000"/>
              <a:ext cx="5029200" cy="57912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1066800" y="5791200"/>
              <a:ext cx="3048000" cy="369332"/>
            </a:xfrm>
            <a:prstGeom prst="rect">
              <a:avLst/>
            </a:prstGeom>
            <a:grpFill/>
          </p:spPr>
          <p:txBody>
            <a:bodyPr wrap="square" rtlCol="0">
              <a:spAutoFit/>
            </a:bodyPr>
            <a:lstStyle/>
            <a:p>
              <a:r>
                <a:rPr lang="en-US" dirty="0" smtClean="0"/>
                <a:t>SQL Server Instance</a:t>
              </a:r>
              <a:endParaRPr lang="en-US" dirty="0"/>
            </a:p>
          </p:txBody>
        </p:sp>
      </p:grpSp>
      <p:sp>
        <p:nvSpPr>
          <p:cNvPr id="7" name="Rectangle 6"/>
          <p:cNvSpPr/>
          <p:nvPr/>
        </p:nvSpPr>
        <p:spPr>
          <a:xfrm>
            <a:off x="1143000" y="1066800"/>
            <a:ext cx="3962400" cy="4343400"/>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6" name="Rectangle 5"/>
          <p:cNvSpPr/>
          <p:nvPr/>
        </p:nvSpPr>
        <p:spPr>
          <a:xfrm>
            <a:off x="990600" y="914400"/>
            <a:ext cx="3962400" cy="4343400"/>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grpSp>
        <p:nvGrpSpPr>
          <p:cNvPr id="3" name="Group 14"/>
          <p:cNvGrpSpPr/>
          <p:nvPr/>
        </p:nvGrpSpPr>
        <p:grpSpPr>
          <a:xfrm>
            <a:off x="838200" y="762000"/>
            <a:ext cx="3962400" cy="4343400"/>
            <a:chOff x="838200" y="762000"/>
            <a:chExt cx="3962400" cy="4343400"/>
          </a:xfrm>
        </p:grpSpPr>
        <p:sp>
          <p:nvSpPr>
            <p:cNvPr id="5" name="Rectangle 4"/>
            <p:cNvSpPr/>
            <p:nvPr/>
          </p:nvSpPr>
          <p:spPr>
            <a:xfrm>
              <a:off x="838200" y="762000"/>
              <a:ext cx="3962400" cy="4343400"/>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4" name="TextBox 13"/>
            <p:cNvSpPr txBox="1"/>
            <p:nvPr/>
          </p:nvSpPr>
          <p:spPr>
            <a:xfrm>
              <a:off x="1143000" y="4572000"/>
              <a:ext cx="1981200" cy="369332"/>
            </a:xfrm>
            <a:prstGeom prst="rect">
              <a:avLst/>
            </a:prstGeom>
            <a:noFill/>
          </p:spPr>
          <p:txBody>
            <a:bodyPr wrap="square" rtlCol="0">
              <a:spAutoFit/>
            </a:bodyPr>
            <a:lstStyle/>
            <a:p>
              <a:r>
                <a:rPr lang="en-US" dirty="0" smtClean="0"/>
                <a:t>Database</a:t>
              </a:r>
              <a:endParaRPr lang="en-US" dirty="0"/>
            </a:p>
          </p:txBody>
        </p:sp>
      </p:grpSp>
      <p:grpSp>
        <p:nvGrpSpPr>
          <p:cNvPr id="10" name="Group 21"/>
          <p:cNvGrpSpPr/>
          <p:nvPr/>
        </p:nvGrpSpPr>
        <p:grpSpPr>
          <a:xfrm>
            <a:off x="1371600" y="1219200"/>
            <a:ext cx="3276600" cy="1828800"/>
            <a:chOff x="1219200" y="1066800"/>
            <a:chExt cx="3276600" cy="1828800"/>
          </a:xfrm>
        </p:grpSpPr>
        <p:sp>
          <p:nvSpPr>
            <p:cNvPr id="24" name="Rectangle 23"/>
            <p:cNvSpPr/>
            <p:nvPr/>
          </p:nvSpPr>
          <p:spPr>
            <a:xfrm>
              <a:off x="1219200" y="1066800"/>
              <a:ext cx="3276600" cy="1828800"/>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1371600" y="1295400"/>
              <a:ext cx="1905000" cy="369332"/>
            </a:xfrm>
            <a:prstGeom prst="rect">
              <a:avLst/>
            </a:prstGeom>
            <a:noFill/>
          </p:spPr>
          <p:txBody>
            <a:bodyPr wrap="square" rtlCol="0">
              <a:spAutoFit/>
            </a:bodyPr>
            <a:lstStyle/>
            <a:p>
              <a:r>
                <a:rPr lang="en-US" dirty="0" smtClean="0"/>
                <a:t>Schema</a:t>
              </a:r>
              <a:endParaRPr lang="en-US" dirty="0"/>
            </a:p>
          </p:txBody>
        </p:sp>
      </p:grpSp>
      <p:grpSp>
        <p:nvGrpSpPr>
          <p:cNvPr id="13" name="Group 9"/>
          <p:cNvGrpSpPr/>
          <p:nvPr/>
        </p:nvGrpSpPr>
        <p:grpSpPr>
          <a:xfrm>
            <a:off x="1219200" y="1066800"/>
            <a:ext cx="3276600" cy="1828800"/>
            <a:chOff x="1219200" y="1066800"/>
            <a:chExt cx="3276600" cy="1828800"/>
          </a:xfrm>
        </p:grpSpPr>
        <p:sp>
          <p:nvSpPr>
            <p:cNvPr id="8" name="Rectangle 7"/>
            <p:cNvSpPr/>
            <p:nvPr/>
          </p:nvSpPr>
          <p:spPr>
            <a:xfrm>
              <a:off x="1219200" y="1066800"/>
              <a:ext cx="3276600" cy="1828800"/>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371600" y="1295400"/>
              <a:ext cx="1905000" cy="369332"/>
            </a:xfrm>
            <a:prstGeom prst="rect">
              <a:avLst/>
            </a:prstGeom>
            <a:noFill/>
          </p:spPr>
          <p:txBody>
            <a:bodyPr wrap="square" rtlCol="0">
              <a:spAutoFit/>
            </a:bodyPr>
            <a:lstStyle/>
            <a:p>
              <a:r>
                <a:rPr lang="en-US" dirty="0" smtClean="0"/>
                <a:t>Schema</a:t>
              </a:r>
              <a:endParaRPr lang="en-US" dirty="0"/>
            </a:p>
          </p:txBody>
        </p:sp>
      </p:grpSp>
      <p:grpSp>
        <p:nvGrpSpPr>
          <p:cNvPr id="15" name="Group 25"/>
          <p:cNvGrpSpPr/>
          <p:nvPr/>
        </p:nvGrpSpPr>
        <p:grpSpPr>
          <a:xfrm>
            <a:off x="2438400" y="1828800"/>
            <a:ext cx="1676400" cy="838200"/>
            <a:chOff x="2590800" y="1752600"/>
            <a:chExt cx="1676400" cy="838200"/>
          </a:xfrm>
        </p:grpSpPr>
        <p:sp>
          <p:nvSpPr>
            <p:cNvPr id="27" name="Rectangle 26"/>
            <p:cNvSpPr/>
            <p:nvPr/>
          </p:nvSpPr>
          <p:spPr>
            <a:xfrm>
              <a:off x="2590800" y="1752600"/>
              <a:ext cx="1676400" cy="8382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2743200" y="1981200"/>
              <a:ext cx="1143000" cy="381000"/>
            </a:xfrm>
            <a:prstGeom prst="rect">
              <a:avLst/>
            </a:prstGeom>
            <a:noFill/>
          </p:spPr>
          <p:txBody>
            <a:bodyPr wrap="square" rtlCol="0">
              <a:spAutoFit/>
            </a:bodyPr>
            <a:lstStyle/>
            <a:p>
              <a:r>
                <a:rPr lang="en-US" dirty="0" smtClean="0"/>
                <a:t>Table</a:t>
              </a:r>
              <a:endParaRPr lang="en-US" dirty="0"/>
            </a:p>
          </p:txBody>
        </p:sp>
      </p:grpSp>
      <p:grpSp>
        <p:nvGrpSpPr>
          <p:cNvPr id="17" name="Group 12"/>
          <p:cNvGrpSpPr/>
          <p:nvPr/>
        </p:nvGrpSpPr>
        <p:grpSpPr>
          <a:xfrm>
            <a:off x="2286000" y="1676400"/>
            <a:ext cx="1676400" cy="838200"/>
            <a:chOff x="2590800" y="1752600"/>
            <a:chExt cx="1676400" cy="838200"/>
          </a:xfrm>
        </p:grpSpPr>
        <p:sp>
          <p:nvSpPr>
            <p:cNvPr id="11" name="Rectangle 10"/>
            <p:cNvSpPr/>
            <p:nvPr/>
          </p:nvSpPr>
          <p:spPr>
            <a:xfrm>
              <a:off x="2590800" y="1752600"/>
              <a:ext cx="1676400" cy="8382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2743200" y="1981200"/>
              <a:ext cx="1143000" cy="381000"/>
            </a:xfrm>
            <a:prstGeom prst="rect">
              <a:avLst/>
            </a:prstGeom>
            <a:noFill/>
          </p:spPr>
          <p:txBody>
            <a:bodyPr wrap="square" rtlCol="0">
              <a:spAutoFit/>
            </a:bodyPr>
            <a:lstStyle/>
            <a:p>
              <a:r>
                <a:rPr lang="en-US" dirty="0" smtClean="0"/>
                <a:t>Table</a:t>
              </a:r>
              <a:endParaRPr lang="en-US" dirty="0"/>
            </a:p>
          </p:txBody>
        </p:sp>
      </p:grpSp>
      <p:pic>
        <p:nvPicPr>
          <p:cNvPr id="18" name="Picture 17" descr="user-account-control-icon.jpg"/>
          <p:cNvPicPr>
            <a:picLocks noChangeAspect="1"/>
          </p:cNvPicPr>
          <p:nvPr/>
        </p:nvPicPr>
        <p:blipFill>
          <a:blip r:embed="rId3" cstate="print"/>
          <a:stretch>
            <a:fillRect/>
          </a:stretch>
        </p:blipFill>
        <p:spPr>
          <a:xfrm>
            <a:off x="6324600" y="1447800"/>
            <a:ext cx="1914974" cy="1828800"/>
          </a:xfrm>
          <a:prstGeom prst="rect">
            <a:avLst/>
          </a:prstGeom>
        </p:spPr>
      </p:pic>
      <p:sp>
        <p:nvSpPr>
          <p:cNvPr id="23" name="TextBox 22"/>
          <p:cNvSpPr txBox="1"/>
          <p:nvPr/>
        </p:nvSpPr>
        <p:spPr>
          <a:xfrm>
            <a:off x="6324600" y="3581400"/>
            <a:ext cx="2057400" cy="923330"/>
          </a:xfrm>
          <a:prstGeom prst="rect">
            <a:avLst/>
          </a:prstGeom>
          <a:noFill/>
          <a:ln>
            <a:solidFill>
              <a:schemeClr val="accent1"/>
            </a:solidFill>
          </a:ln>
        </p:spPr>
        <p:txBody>
          <a:bodyPr wrap="square" rtlCol="0">
            <a:spAutoFit/>
          </a:bodyPr>
          <a:lstStyle/>
          <a:p>
            <a:r>
              <a:rPr lang="en-US" dirty="0" smtClean="0"/>
              <a:t>Login: Steve</a:t>
            </a:r>
          </a:p>
          <a:p>
            <a:r>
              <a:rPr lang="en-US" dirty="0" smtClean="0"/>
              <a:t>(either Windows or</a:t>
            </a:r>
          </a:p>
          <a:p>
            <a:r>
              <a:rPr lang="en-US" dirty="0" smtClean="0"/>
              <a:t>SQL authenticated)</a:t>
            </a:r>
            <a:endParaRPr lang="en-US" dirty="0"/>
          </a:p>
        </p:txBody>
      </p:sp>
      <p:cxnSp>
        <p:nvCxnSpPr>
          <p:cNvPr id="29" name="Straight Arrow Connector 28"/>
          <p:cNvCxnSpPr/>
          <p:nvPr/>
        </p:nvCxnSpPr>
        <p:spPr>
          <a:xfrm rot="10800000">
            <a:off x="4495800" y="3886200"/>
            <a:ext cx="17526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1143000" y="3276600"/>
            <a:ext cx="2209800" cy="646331"/>
          </a:xfrm>
          <a:prstGeom prst="rect">
            <a:avLst/>
          </a:prstGeom>
          <a:noFill/>
          <a:ln>
            <a:solidFill>
              <a:schemeClr val="tx1"/>
            </a:solidFill>
          </a:ln>
        </p:spPr>
        <p:txBody>
          <a:bodyPr wrap="square" rtlCol="0">
            <a:spAutoFit/>
          </a:bodyPr>
          <a:lstStyle/>
          <a:p>
            <a:r>
              <a:rPr lang="en-US" dirty="0" smtClean="0"/>
              <a:t>Mapped to a User:</a:t>
            </a:r>
          </a:p>
          <a:p>
            <a:r>
              <a:rPr lang="en-US" dirty="0" smtClean="0"/>
              <a:t>Steve</a:t>
            </a:r>
            <a:endParaRPr lang="en-US" dirty="0"/>
          </a:p>
        </p:txBody>
      </p:sp>
      <p:pic>
        <p:nvPicPr>
          <p:cNvPr id="31" name="Picture 30" descr="user-account-control-icon.jpg"/>
          <p:cNvPicPr>
            <a:picLocks noChangeAspect="1"/>
          </p:cNvPicPr>
          <p:nvPr/>
        </p:nvPicPr>
        <p:blipFill>
          <a:blip r:embed="rId3" cstate="print"/>
          <a:stretch>
            <a:fillRect/>
          </a:stretch>
        </p:blipFill>
        <p:spPr>
          <a:xfrm>
            <a:off x="3352800" y="3352800"/>
            <a:ext cx="990600" cy="946023"/>
          </a:xfrm>
          <a:prstGeom prst="rect">
            <a:avLst/>
          </a:prstGeom>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DBUsers.jpg"/>
          <p:cNvPicPr>
            <a:picLocks noGrp="1" noChangeAspect="1"/>
          </p:cNvPicPr>
          <p:nvPr>
            <p:ph idx="1"/>
          </p:nvPr>
        </p:nvPicPr>
        <p:blipFill>
          <a:blip r:embed="rId3" cstate="print"/>
          <a:stretch>
            <a:fillRect/>
          </a:stretch>
        </p:blipFill>
        <p:spPr>
          <a:xfrm>
            <a:off x="2362200" y="457200"/>
            <a:ext cx="4473677" cy="5943600"/>
          </a:xfrm>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DBUserMap.jpg"/>
          <p:cNvPicPr>
            <a:picLocks noGrp="1" noChangeAspect="1"/>
          </p:cNvPicPr>
          <p:nvPr>
            <p:ph idx="1"/>
          </p:nvPr>
        </p:nvPicPr>
        <p:blipFill>
          <a:blip r:embed="rId3" cstate="print"/>
          <a:stretch>
            <a:fillRect/>
          </a:stretch>
        </p:blipFill>
        <p:spPr>
          <a:xfrm>
            <a:off x="381000" y="1143000"/>
            <a:ext cx="8301361" cy="3733800"/>
          </a:xfrm>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6"/>
          <p:cNvGrpSpPr/>
          <p:nvPr/>
        </p:nvGrpSpPr>
        <p:grpSpPr>
          <a:xfrm>
            <a:off x="533400" y="381000"/>
            <a:ext cx="8305800" cy="6019800"/>
            <a:chOff x="533400" y="381000"/>
            <a:chExt cx="5029200" cy="5791200"/>
          </a:xfrm>
          <a:solidFill>
            <a:schemeClr val="bg2"/>
          </a:solidFill>
        </p:grpSpPr>
        <p:sp>
          <p:nvSpPr>
            <p:cNvPr id="4" name="Rectangle 3"/>
            <p:cNvSpPr/>
            <p:nvPr/>
          </p:nvSpPr>
          <p:spPr>
            <a:xfrm>
              <a:off x="533400" y="381000"/>
              <a:ext cx="5029200" cy="57912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1066800" y="5791200"/>
              <a:ext cx="3048000" cy="369332"/>
            </a:xfrm>
            <a:prstGeom prst="rect">
              <a:avLst/>
            </a:prstGeom>
            <a:grpFill/>
          </p:spPr>
          <p:txBody>
            <a:bodyPr wrap="square" rtlCol="0">
              <a:spAutoFit/>
            </a:bodyPr>
            <a:lstStyle/>
            <a:p>
              <a:r>
                <a:rPr lang="en-US" dirty="0" smtClean="0"/>
                <a:t>SQL Server Instance</a:t>
              </a:r>
              <a:endParaRPr lang="en-US" dirty="0"/>
            </a:p>
          </p:txBody>
        </p:sp>
      </p:grpSp>
      <p:sp>
        <p:nvSpPr>
          <p:cNvPr id="7" name="Rectangle 6"/>
          <p:cNvSpPr/>
          <p:nvPr/>
        </p:nvSpPr>
        <p:spPr>
          <a:xfrm>
            <a:off x="1143000" y="1066800"/>
            <a:ext cx="7543800" cy="4876800"/>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6" name="Rectangle 5"/>
          <p:cNvSpPr/>
          <p:nvPr/>
        </p:nvSpPr>
        <p:spPr>
          <a:xfrm>
            <a:off x="990600" y="914400"/>
            <a:ext cx="7543800" cy="4876800"/>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grpSp>
        <p:nvGrpSpPr>
          <p:cNvPr id="3" name="Group 14"/>
          <p:cNvGrpSpPr/>
          <p:nvPr/>
        </p:nvGrpSpPr>
        <p:grpSpPr>
          <a:xfrm>
            <a:off x="838200" y="762000"/>
            <a:ext cx="7543800" cy="4876800"/>
            <a:chOff x="838200" y="762000"/>
            <a:chExt cx="3962400" cy="4343400"/>
          </a:xfrm>
        </p:grpSpPr>
        <p:sp>
          <p:nvSpPr>
            <p:cNvPr id="5" name="Rectangle 4"/>
            <p:cNvSpPr/>
            <p:nvPr/>
          </p:nvSpPr>
          <p:spPr>
            <a:xfrm>
              <a:off x="838200" y="762000"/>
              <a:ext cx="3962400" cy="4343400"/>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4" name="TextBox 13"/>
            <p:cNvSpPr txBox="1"/>
            <p:nvPr/>
          </p:nvSpPr>
          <p:spPr>
            <a:xfrm>
              <a:off x="1143000" y="4572000"/>
              <a:ext cx="1981200" cy="369332"/>
            </a:xfrm>
            <a:prstGeom prst="rect">
              <a:avLst/>
            </a:prstGeom>
            <a:noFill/>
          </p:spPr>
          <p:txBody>
            <a:bodyPr wrap="square" rtlCol="0">
              <a:spAutoFit/>
            </a:bodyPr>
            <a:lstStyle/>
            <a:p>
              <a:r>
                <a:rPr lang="en-US" dirty="0" smtClean="0"/>
                <a:t>Database</a:t>
              </a:r>
              <a:endParaRPr lang="en-US" dirty="0"/>
            </a:p>
          </p:txBody>
        </p:sp>
      </p:grpSp>
      <p:grpSp>
        <p:nvGrpSpPr>
          <p:cNvPr id="10" name="Group 21"/>
          <p:cNvGrpSpPr/>
          <p:nvPr/>
        </p:nvGrpSpPr>
        <p:grpSpPr>
          <a:xfrm>
            <a:off x="1371600" y="1219200"/>
            <a:ext cx="6858000" cy="3124200"/>
            <a:chOff x="1219200" y="1066800"/>
            <a:chExt cx="3276600" cy="1828800"/>
          </a:xfrm>
        </p:grpSpPr>
        <p:sp>
          <p:nvSpPr>
            <p:cNvPr id="24" name="Rectangle 23"/>
            <p:cNvSpPr/>
            <p:nvPr/>
          </p:nvSpPr>
          <p:spPr>
            <a:xfrm>
              <a:off x="1219200" y="1066800"/>
              <a:ext cx="3276600" cy="1828800"/>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1371600" y="1295400"/>
              <a:ext cx="1905000" cy="369332"/>
            </a:xfrm>
            <a:prstGeom prst="rect">
              <a:avLst/>
            </a:prstGeom>
            <a:noFill/>
          </p:spPr>
          <p:txBody>
            <a:bodyPr wrap="square" rtlCol="0">
              <a:spAutoFit/>
            </a:bodyPr>
            <a:lstStyle/>
            <a:p>
              <a:r>
                <a:rPr lang="en-US" dirty="0" smtClean="0"/>
                <a:t>Schema</a:t>
              </a:r>
              <a:endParaRPr lang="en-US" dirty="0"/>
            </a:p>
          </p:txBody>
        </p:sp>
      </p:grpSp>
      <p:grpSp>
        <p:nvGrpSpPr>
          <p:cNvPr id="13" name="Group 9"/>
          <p:cNvGrpSpPr/>
          <p:nvPr/>
        </p:nvGrpSpPr>
        <p:grpSpPr>
          <a:xfrm>
            <a:off x="1219200" y="1066800"/>
            <a:ext cx="6858000" cy="3124200"/>
            <a:chOff x="1219200" y="1066800"/>
            <a:chExt cx="3276600" cy="1828800"/>
          </a:xfrm>
        </p:grpSpPr>
        <p:sp>
          <p:nvSpPr>
            <p:cNvPr id="8" name="Rectangle 7"/>
            <p:cNvSpPr/>
            <p:nvPr/>
          </p:nvSpPr>
          <p:spPr>
            <a:xfrm>
              <a:off x="1219200" y="1066800"/>
              <a:ext cx="3276600" cy="1828800"/>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371600" y="1295400"/>
              <a:ext cx="1905000" cy="369332"/>
            </a:xfrm>
            <a:prstGeom prst="rect">
              <a:avLst/>
            </a:prstGeom>
            <a:noFill/>
          </p:spPr>
          <p:txBody>
            <a:bodyPr wrap="square" rtlCol="0">
              <a:spAutoFit/>
            </a:bodyPr>
            <a:lstStyle/>
            <a:p>
              <a:r>
                <a:rPr lang="en-US" dirty="0" smtClean="0"/>
                <a:t>Schema</a:t>
              </a:r>
              <a:endParaRPr lang="en-US" dirty="0"/>
            </a:p>
          </p:txBody>
        </p:sp>
      </p:grpSp>
      <p:grpSp>
        <p:nvGrpSpPr>
          <p:cNvPr id="15" name="Group 25"/>
          <p:cNvGrpSpPr/>
          <p:nvPr/>
        </p:nvGrpSpPr>
        <p:grpSpPr>
          <a:xfrm>
            <a:off x="4038600" y="1524000"/>
            <a:ext cx="1676400" cy="838200"/>
            <a:chOff x="2590800" y="1752600"/>
            <a:chExt cx="1676400" cy="838200"/>
          </a:xfrm>
        </p:grpSpPr>
        <p:sp>
          <p:nvSpPr>
            <p:cNvPr id="27" name="Rectangle 26"/>
            <p:cNvSpPr/>
            <p:nvPr/>
          </p:nvSpPr>
          <p:spPr>
            <a:xfrm>
              <a:off x="2590800" y="1752600"/>
              <a:ext cx="1676400" cy="8382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2743200" y="1981200"/>
              <a:ext cx="1143000" cy="381000"/>
            </a:xfrm>
            <a:prstGeom prst="rect">
              <a:avLst/>
            </a:prstGeom>
            <a:noFill/>
          </p:spPr>
          <p:txBody>
            <a:bodyPr wrap="square" rtlCol="0">
              <a:spAutoFit/>
            </a:bodyPr>
            <a:lstStyle/>
            <a:p>
              <a:r>
                <a:rPr lang="en-US" dirty="0" smtClean="0"/>
                <a:t>Table</a:t>
              </a:r>
              <a:endParaRPr lang="en-US" dirty="0"/>
            </a:p>
          </p:txBody>
        </p:sp>
      </p:grpSp>
      <p:grpSp>
        <p:nvGrpSpPr>
          <p:cNvPr id="17" name="Group 12"/>
          <p:cNvGrpSpPr/>
          <p:nvPr/>
        </p:nvGrpSpPr>
        <p:grpSpPr>
          <a:xfrm>
            <a:off x="3886200" y="1371600"/>
            <a:ext cx="1676400" cy="838200"/>
            <a:chOff x="2590800" y="1752600"/>
            <a:chExt cx="1676400" cy="838200"/>
          </a:xfrm>
        </p:grpSpPr>
        <p:sp>
          <p:nvSpPr>
            <p:cNvPr id="11" name="Rectangle 10"/>
            <p:cNvSpPr/>
            <p:nvPr/>
          </p:nvSpPr>
          <p:spPr>
            <a:xfrm>
              <a:off x="2590800" y="1752600"/>
              <a:ext cx="1676400" cy="8382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2743200" y="1981200"/>
              <a:ext cx="1143000" cy="381000"/>
            </a:xfrm>
            <a:prstGeom prst="rect">
              <a:avLst/>
            </a:prstGeom>
            <a:noFill/>
          </p:spPr>
          <p:txBody>
            <a:bodyPr wrap="square" rtlCol="0">
              <a:spAutoFit/>
            </a:bodyPr>
            <a:lstStyle/>
            <a:p>
              <a:r>
                <a:rPr lang="en-US" dirty="0" smtClean="0"/>
                <a:t>Table</a:t>
              </a:r>
              <a:endParaRPr lang="en-US" dirty="0"/>
            </a:p>
          </p:txBody>
        </p:sp>
      </p:grpSp>
      <p:sp>
        <p:nvSpPr>
          <p:cNvPr id="30" name="TextBox 29"/>
          <p:cNvSpPr txBox="1"/>
          <p:nvPr/>
        </p:nvSpPr>
        <p:spPr>
          <a:xfrm>
            <a:off x="3505200" y="4724400"/>
            <a:ext cx="1371600" cy="369332"/>
          </a:xfrm>
          <a:prstGeom prst="rect">
            <a:avLst/>
          </a:prstGeom>
          <a:noFill/>
          <a:ln>
            <a:solidFill>
              <a:schemeClr val="tx1"/>
            </a:solidFill>
          </a:ln>
        </p:spPr>
        <p:txBody>
          <a:bodyPr wrap="square" rtlCol="0">
            <a:spAutoFit/>
          </a:bodyPr>
          <a:lstStyle/>
          <a:p>
            <a:r>
              <a:rPr lang="en-US" dirty="0" smtClean="0"/>
              <a:t>User: Steve</a:t>
            </a:r>
            <a:endParaRPr lang="en-US" dirty="0"/>
          </a:p>
        </p:txBody>
      </p:sp>
      <p:pic>
        <p:nvPicPr>
          <p:cNvPr id="31" name="Picture 30" descr="user-account-control-icon.jpg"/>
          <p:cNvPicPr>
            <a:picLocks noChangeAspect="1"/>
          </p:cNvPicPr>
          <p:nvPr/>
        </p:nvPicPr>
        <p:blipFill>
          <a:blip r:embed="rId3" cstate="print"/>
          <a:stretch>
            <a:fillRect/>
          </a:stretch>
        </p:blipFill>
        <p:spPr>
          <a:xfrm>
            <a:off x="5029200" y="4495800"/>
            <a:ext cx="990600" cy="946023"/>
          </a:xfrm>
          <a:prstGeom prst="rect">
            <a:avLst/>
          </a:prstGeom>
        </p:spPr>
      </p:pic>
      <p:grpSp>
        <p:nvGrpSpPr>
          <p:cNvPr id="32" name="Group 12"/>
          <p:cNvGrpSpPr/>
          <p:nvPr/>
        </p:nvGrpSpPr>
        <p:grpSpPr>
          <a:xfrm>
            <a:off x="6172200" y="1447800"/>
            <a:ext cx="1676400" cy="838200"/>
            <a:chOff x="2590800" y="1752600"/>
            <a:chExt cx="1676400" cy="838200"/>
          </a:xfrm>
        </p:grpSpPr>
        <p:sp>
          <p:nvSpPr>
            <p:cNvPr id="33" name="Rectangle 32"/>
            <p:cNvSpPr/>
            <p:nvPr/>
          </p:nvSpPr>
          <p:spPr>
            <a:xfrm>
              <a:off x="2590800" y="1752600"/>
              <a:ext cx="1676400" cy="838200"/>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2743200" y="1981200"/>
              <a:ext cx="1143000" cy="381000"/>
            </a:xfrm>
            <a:prstGeom prst="rect">
              <a:avLst/>
            </a:prstGeom>
            <a:noFill/>
          </p:spPr>
          <p:txBody>
            <a:bodyPr wrap="square" rtlCol="0">
              <a:spAutoFit/>
            </a:bodyPr>
            <a:lstStyle/>
            <a:p>
              <a:r>
                <a:rPr lang="en-US" dirty="0" smtClean="0"/>
                <a:t>View</a:t>
              </a:r>
              <a:endParaRPr lang="en-US" dirty="0"/>
            </a:p>
          </p:txBody>
        </p:sp>
      </p:grpSp>
      <p:grpSp>
        <p:nvGrpSpPr>
          <p:cNvPr id="38" name="Group 37"/>
          <p:cNvGrpSpPr/>
          <p:nvPr/>
        </p:nvGrpSpPr>
        <p:grpSpPr>
          <a:xfrm>
            <a:off x="4038600" y="2514600"/>
            <a:ext cx="1676400" cy="838200"/>
            <a:chOff x="4038600" y="2514600"/>
            <a:chExt cx="1676400" cy="838200"/>
          </a:xfrm>
        </p:grpSpPr>
        <p:sp>
          <p:nvSpPr>
            <p:cNvPr id="35" name="Rectangle 34"/>
            <p:cNvSpPr/>
            <p:nvPr/>
          </p:nvSpPr>
          <p:spPr>
            <a:xfrm>
              <a:off x="4038600" y="2514600"/>
              <a:ext cx="1676400" cy="838200"/>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4191000" y="2667000"/>
              <a:ext cx="1143000" cy="646331"/>
            </a:xfrm>
            <a:prstGeom prst="rect">
              <a:avLst/>
            </a:prstGeom>
            <a:noFill/>
          </p:spPr>
          <p:txBody>
            <a:bodyPr wrap="square" rtlCol="0">
              <a:spAutoFit/>
            </a:bodyPr>
            <a:lstStyle/>
            <a:p>
              <a:r>
                <a:rPr lang="en-US" dirty="0" smtClean="0">
                  <a:solidFill>
                    <a:schemeClr val="bg1"/>
                  </a:solidFill>
                </a:rPr>
                <a:t>Stored</a:t>
              </a:r>
            </a:p>
            <a:p>
              <a:r>
                <a:rPr lang="en-US" dirty="0" smtClean="0">
                  <a:solidFill>
                    <a:schemeClr val="bg1"/>
                  </a:solidFill>
                </a:rPr>
                <a:t>Procedure</a:t>
              </a:r>
              <a:endParaRPr lang="en-US" dirty="0">
                <a:solidFill>
                  <a:schemeClr val="bg1"/>
                </a:solidFill>
              </a:endParaRPr>
            </a:p>
          </p:txBody>
        </p:sp>
      </p:grpSp>
      <p:cxnSp>
        <p:nvCxnSpPr>
          <p:cNvPr id="40" name="Straight Arrow Connector 39"/>
          <p:cNvCxnSpPr/>
          <p:nvPr/>
        </p:nvCxnSpPr>
        <p:spPr>
          <a:xfrm rot="16200000" flipV="1">
            <a:off x="2286000" y="1981200"/>
            <a:ext cx="2590800" cy="24384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rot="16200000" flipV="1">
            <a:off x="3695700" y="2781300"/>
            <a:ext cx="2286000" cy="6858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rot="5400000" flipH="1" flipV="1">
            <a:off x="5410200" y="3276600"/>
            <a:ext cx="1981200" cy="6096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6"/>
          <p:cNvGrpSpPr/>
          <p:nvPr/>
        </p:nvGrpSpPr>
        <p:grpSpPr>
          <a:xfrm>
            <a:off x="533400" y="381000"/>
            <a:ext cx="8305800" cy="6019800"/>
            <a:chOff x="533400" y="381000"/>
            <a:chExt cx="5029200" cy="5791200"/>
          </a:xfrm>
          <a:solidFill>
            <a:schemeClr val="bg2"/>
          </a:solidFill>
        </p:grpSpPr>
        <p:sp>
          <p:nvSpPr>
            <p:cNvPr id="4" name="Rectangle 3"/>
            <p:cNvSpPr/>
            <p:nvPr/>
          </p:nvSpPr>
          <p:spPr>
            <a:xfrm>
              <a:off x="533400" y="381000"/>
              <a:ext cx="5029200" cy="57912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1066800" y="5791200"/>
              <a:ext cx="3048000" cy="369332"/>
            </a:xfrm>
            <a:prstGeom prst="rect">
              <a:avLst/>
            </a:prstGeom>
            <a:grpFill/>
          </p:spPr>
          <p:txBody>
            <a:bodyPr wrap="square" rtlCol="0">
              <a:spAutoFit/>
            </a:bodyPr>
            <a:lstStyle/>
            <a:p>
              <a:r>
                <a:rPr lang="en-US" dirty="0" smtClean="0"/>
                <a:t>SQL Server Instance</a:t>
              </a:r>
              <a:endParaRPr lang="en-US" dirty="0"/>
            </a:p>
          </p:txBody>
        </p:sp>
      </p:grpSp>
      <p:sp>
        <p:nvSpPr>
          <p:cNvPr id="7" name="Rectangle 6"/>
          <p:cNvSpPr/>
          <p:nvPr/>
        </p:nvSpPr>
        <p:spPr>
          <a:xfrm>
            <a:off x="1143000" y="1066800"/>
            <a:ext cx="7543800" cy="4876800"/>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6" name="Rectangle 5"/>
          <p:cNvSpPr/>
          <p:nvPr/>
        </p:nvSpPr>
        <p:spPr>
          <a:xfrm>
            <a:off x="990600" y="914400"/>
            <a:ext cx="7543800" cy="4876800"/>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grpSp>
        <p:nvGrpSpPr>
          <p:cNvPr id="3" name="Group 14"/>
          <p:cNvGrpSpPr/>
          <p:nvPr/>
        </p:nvGrpSpPr>
        <p:grpSpPr>
          <a:xfrm>
            <a:off x="838200" y="762000"/>
            <a:ext cx="7543800" cy="4876800"/>
            <a:chOff x="838200" y="762000"/>
            <a:chExt cx="3962400" cy="4343400"/>
          </a:xfrm>
        </p:grpSpPr>
        <p:sp>
          <p:nvSpPr>
            <p:cNvPr id="5" name="Rectangle 4"/>
            <p:cNvSpPr/>
            <p:nvPr/>
          </p:nvSpPr>
          <p:spPr>
            <a:xfrm>
              <a:off x="838200" y="762000"/>
              <a:ext cx="3962400" cy="4343400"/>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4" name="TextBox 13"/>
            <p:cNvSpPr txBox="1"/>
            <p:nvPr/>
          </p:nvSpPr>
          <p:spPr>
            <a:xfrm>
              <a:off x="1143000" y="4572000"/>
              <a:ext cx="1981200" cy="369332"/>
            </a:xfrm>
            <a:prstGeom prst="rect">
              <a:avLst/>
            </a:prstGeom>
            <a:noFill/>
          </p:spPr>
          <p:txBody>
            <a:bodyPr wrap="square" rtlCol="0">
              <a:spAutoFit/>
            </a:bodyPr>
            <a:lstStyle/>
            <a:p>
              <a:r>
                <a:rPr lang="en-US" dirty="0" smtClean="0"/>
                <a:t>Database</a:t>
              </a:r>
              <a:endParaRPr lang="en-US" dirty="0"/>
            </a:p>
          </p:txBody>
        </p:sp>
      </p:grpSp>
      <p:grpSp>
        <p:nvGrpSpPr>
          <p:cNvPr id="10" name="Group 21"/>
          <p:cNvGrpSpPr/>
          <p:nvPr/>
        </p:nvGrpSpPr>
        <p:grpSpPr>
          <a:xfrm>
            <a:off x="1371600" y="1219200"/>
            <a:ext cx="6858000" cy="3124200"/>
            <a:chOff x="1219200" y="1066800"/>
            <a:chExt cx="3276600" cy="1828800"/>
          </a:xfrm>
        </p:grpSpPr>
        <p:sp>
          <p:nvSpPr>
            <p:cNvPr id="24" name="Rectangle 23"/>
            <p:cNvSpPr/>
            <p:nvPr/>
          </p:nvSpPr>
          <p:spPr>
            <a:xfrm>
              <a:off x="1219200" y="1066800"/>
              <a:ext cx="3276600" cy="1828800"/>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1371600" y="1295400"/>
              <a:ext cx="1905000" cy="369332"/>
            </a:xfrm>
            <a:prstGeom prst="rect">
              <a:avLst/>
            </a:prstGeom>
            <a:noFill/>
          </p:spPr>
          <p:txBody>
            <a:bodyPr wrap="square" rtlCol="0">
              <a:spAutoFit/>
            </a:bodyPr>
            <a:lstStyle/>
            <a:p>
              <a:r>
                <a:rPr lang="en-US" dirty="0" smtClean="0"/>
                <a:t>Schema</a:t>
              </a:r>
              <a:endParaRPr lang="en-US" dirty="0"/>
            </a:p>
          </p:txBody>
        </p:sp>
      </p:grpSp>
      <p:grpSp>
        <p:nvGrpSpPr>
          <p:cNvPr id="13" name="Group 9"/>
          <p:cNvGrpSpPr/>
          <p:nvPr/>
        </p:nvGrpSpPr>
        <p:grpSpPr>
          <a:xfrm>
            <a:off x="1219200" y="1066800"/>
            <a:ext cx="6858000" cy="3124200"/>
            <a:chOff x="1219200" y="1066800"/>
            <a:chExt cx="3276600" cy="1828800"/>
          </a:xfrm>
        </p:grpSpPr>
        <p:sp>
          <p:nvSpPr>
            <p:cNvPr id="8" name="Rectangle 7"/>
            <p:cNvSpPr/>
            <p:nvPr/>
          </p:nvSpPr>
          <p:spPr>
            <a:xfrm>
              <a:off x="1219200" y="1066800"/>
              <a:ext cx="3276600" cy="1828800"/>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371600" y="1295400"/>
              <a:ext cx="1905000" cy="369332"/>
            </a:xfrm>
            <a:prstGeom prst="rect">
              <a:avLst/>
            </a:prstGeom>
            <a:noFill/>
          </p:spPr>
          <p:txBody>
            <a:bodyPr wrap="square" rtlCol="0">
              <a:spAutoFit/>
            </a:bodyPr>
            <a:lstStyle/>
            <a:p>
              <a:r>
                <a:rPr lang="en-US" dirty="0" smtClean="0"/>
                <a:t>Schema</a:t>
              </a:r>
              <a:endParaRPr lang="en-US" dirty="0"/>
            </a:p>
          </p:txBody>
        </p:sp>
      </p:grpSp>
      <p:grpSp>
        <p:nvGrpSpPr>
          <p:cNvPr id="15" name="Group 25"/>
          <p:cNvGrpSpPr/>
          <p:nvPr/>
        </p:nvGrpSpPr>
        <p:grpSpPr>
          <a:xfrm>
            <a:off x="4038600" y="1524000"/>
            <a:ext cx="1676400" cy="838200"/>
            <a:chOff x="2590800" y="1752600"/>
            <a:chExt cx="1676400" cy="838200"/>
          </a:xfrm>
        </p:grpSpPr>
        <p:sp>
          <p:nvSpPr>
            <p:cNvPr id="27" name="Rectangle 26"/>
            <p:cNvSpPr/>
            <p:nvPr/>
          </p:nvSpPr>
          <p:spPr>
            <a:xfrm>
              <a:off x="2590800" y="1752600"/>
              <a:ext cx="1676400" cy="8382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2743200" y="1981200"/>
              <a:ext cx="1143000" cy="381000"/>
            </a:xfrm>
            <a:prstGeom prst="rect">
              <a:avLst/>
            </a:prstGeom>
            <a:noFill/>
          </p:spPr>
          <p:txBody>
            <a:bodyPr wrap="square" rtlCol="0">
              <a:spAutoFit/>
            </a:bodyPr>
            <a:lstStyle/>
            <a:p>
              <a:r>
                <a:rPr lang="en-US" dirty="0" smtClean="0"/>
                <a:t>Table</a:t>
              </a:r>
              <a:endParaRPr lang="en-US" dirty="0"/>
            </a:p>
          </p:txBody>
        </p:sp>
      </p:grpSp>
      <p:grpSp>
        <p:nvGrpSpPr>
          <p:cNvPr id="17" name="Group 12"/>
          <p:cNvGrpSpPr/>
          <p:nvPr/>
        </p:nvGrpSpPr>
        <p:grpSpPr>
          <a:xfrm>
            <a:off x="3886200" y="1371600"/>
            <a:ext cx="1676400" cy="838200"/>
            <a:chOff x="2590800" y="1752600"/>
            <a:chExt cx="1676400" cy="838200"/>
          </a:xfrm>
        </p:grpSpPr>
        <p:sp>
          <p:nvSpPr>
            <p:cNvPr id="11" name="Rectangle 10"/>
            <p:cNvSpPr/>
            <p:nvPr/>
          </p:nvSpPr>
          <p:spPr>
            <a:xfrm>
              <a:off x="2590800" y="1752600"/>
              <a:ext cx="1676400" cy="8382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2743200" y="1981200"/>
              <a:ext cx="1143000" cy="381000"/>
            </a:xfrm>
            <a:prstGeom prst="rect">
              <a:avLst/>
            </a:prstGeom>
            <a:noFill/>
          </p:spPr>
          <p:txBody>
            <a:bodyPr wrap="square" rtlCol="0">
              <a:spAutoFit/>
            </a:bodyPr>
            <a:lstStyle/>
            <a:p>
              <a:r>
                <a:rPr lang="en-US" dirty="0" smtClean="0"/>
                <a:t>Table</a:t>
              </a:r>
              <a:endParaRPr lang="en-US" dirty="0"/>
            </a:p>
          </p:txBody>
        </p:sp>
      </p:grpSp>
      <p:sp>
        <p:nvSpPr>
          <p:cNvPr id="30" name="TextBox 29"/>
          <p:cNvSpPr txBox="1"/>
          <p:nvPr/>
        </p:nvSpPr>
        <p:spPr>
          <a:xfrm>
            <a:off x="3505200" y="4724400"/>
            <a:ext cx="1371600" cy="369332"/>
          </a:xfrm>
          <a:prstGeom prst="rect">
            <a:avLst/>
          </a:prstGeom>
          <a:noFill/>
          <a:ln>
            <a:solidFill>
              <a:schemeClr val="tx1"/>
            </a:solidFill>
          </a:ln>
        </p:spPr>
        <p:txBody>
          <a:bodyPr wrap="square" rtlCol="0">
            <a:spAutoFit/>
          </a:bodyPr>
          <a:lstStyle/>
          <a:p>
            <a:r>
              <a:rPr lang="en-US" dirty="0" smtClean="0"/>
              <a:t>Role: Sales</a:t>
            </a:r>
            <a:endParaRPr lang="en-US" dirty="0"/>
          </a:p>
        </p:txBody>
      </p:sp>
      <p:pic>
        <p:nvPicPr>
          <p:cNvPr id="31" name="Picture 30" descr="user-account-control-icon.jpg"/>
          <p:cNvPicPr>
            <a:picLocks noChangeAspect="1"/>
          </p:cNvPicPr>
          <p:nvPr/>
        </p:nvPicPr>
        <p:blipFill>
          <a:blip r:embed="rId3" cstate="print"/>
          <a:stretch>
            <a:fillRect/>
          </a:stretch>
        </p:blipFill>
        <p:spPr>
          <a:xfrm>
            <a:off x="5029200" y="4495800"/>
            <a:ext cx="990600" cy="946023"/>
          </a:xfrm>
          <a:prstGeom prst="rect">
            <a:avLst/>
          </a:prstGeom>
        </p:spPr>
      </p:pic>
      <p:grpSp>
        <p:nvGrpSpPr>
          <p:cNvPr id="18" name="Group 12"/>
          <p:cNvGrpSpPr/>
          <p:nvPr/>
        </p:nvGrpSpPr>
        <p:grpSpPr>
          <a:xfrm>
            <a:off x="6172200" y="1447800"/>
            <a:ext cx="1676400" cy="838200"/>
            <a:chOff x="2590800" y="1752600"/>
            <a:chExt cx="1676400" cy="838200"/>
          </a:xfrm>
        </p:grpSpPr>
        <p:sp>
          <p:nvSpPr>
            <p:cNvPr id="33" name="Rectangle 32"/>
            <p:cNvSpPr/>
            <p:nvPr/>
          </p:nvSpPr>
          <p:spPr>
            <a:xfrm>
              <a:off x="2590800" y="1752600"/>
              <a:ext cx="1676400" cy="838200"/>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2743200" y="1981200"/>
              <a:ext cx="1143000" cy="381000"/>
            </a:xfrm>
            <a:prstGeom prst="rect">
              <a:avLst/>
            </a:prstGeom>
            <a:noFill/>
          </p:spPr>
          <p:txBody>
            <a:bodyPr wrap="square" rtlCol="0">
              <a:spAutoFit/>
            </a:bodyPr>
            <a:lstStyle/>
            <a:p>
              <a:r>
                <a:rPr lang="en-US" dirty="0" smtClean="0"/>
                <a:t>View</a:t>
              </a:r>
              <a:endParaRPr lang="en-US" dirty="0"/>
            </a:p>
          </p:txBody>
        </p:sp>
      </p:grpSp>
      <p:grpSp>
        <p:nvGrpSpPr>
          <p:cNvPr id="19" name="Group 37"/>
          <p:cNvGrpSpPr/>
          <p:nvPr/>
        </p:nvGrpSpPr>
        <p:grpSpPr>
          <a:xfrm>
            <a:off x="4038600" y="2514600"/>
            <a:ext cx="1676400" cy="838200"/>
            <a:chOff x="4038600" y="2514600"/>
            <a:chExt cx="1676400" cy="838200"/>
          </a:xfrm>
        </p:grpSpPr>
        <p:sp>
          <p:nvSpPr>
            <p:cNvPr id="35" name="Rectangle 34"/>
            <p:cNvSpPr/>
            <p:nvPr/>
          </p:nvSpPr>
          <p:spPr>
            <a:xfrm>
              <a:off x="4038600" y="2514600"/>
              <a:ext cx="1676400" cy="838200"/>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4191000" y="2667000"/>
              <a:ext cx="1143000" cy="646331"/>
            </a:xfrm>
            <a:prstGeom prst="rect">
              <a:avLst/>
            </a:prstGeom>
            <a:noFill/>
          </p:spPr>
          <p:txBody>
            <a:bodyPr wrap="square" rtlCol="0">
              <a:spAutoFit/>
            </a:bodyPr>
            <a:lstStyle/>
            <a:p>
              <a:r>
                <a:rPr lang="en-US" dirty="0" smtClean="0">
                  <a:solidFill>
                    <a:schemeClr val="bg1"/>
                  </a:solidFill>
                </a:rPr>
                <a:t>Stored</a:t>
              </a:r>
            </a:p>
            <a:p>
              <a:r>
                <a:rPr lang="en-US" dirty="0" smtClean="0">
                  <a:solidFill>
                    <a:schemeClr val="bg1"/>
                  </a:solidFill>
                </a:rPr>
                <a:t>Procedure</a:t>
              </a:r>
              <a:endParaRPr lang="en-US" dirty="0">
                <a:solidFill>
                  <a:schemeClr val="bg1"/>
                </a:solidFill>
              </a:endParaRPr>
            </a:p>
          </p:txBody>
        </p:sp>
      </p:grpSp>
      <p:cxnSp>
        <p:nvCxnSpPr>
          <p:cNvPr id="40" name="Straight Arrow Connector 39"/>
          <p:cNvCxnSpPr/>
          <p:nvPr/>
        </p:nvCxnSpPr>
        <p:spPr>
          <a:xfrm rot="16200000" flipV="1">
            <a:off x="2286000" y="1981200"/>
            <a:ext cx="2590800" cy="24384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rot="16200000" flipV="1">
            <a:off x="3695700" y="2781300"/>
            <a:ext cx="2286000" cy="6858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rot="5400000" flipH="1" flipV="1">
            <a:off x="5410200" y="3276600"/>
            <a:ext cx="1981200" cy="6096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dbRoles.jpg"/>
          <p:cNvPicPr>
            <a:picLocks noGrp="1" noChangeAspect="1"/>
          </p:cNvPicPr>
          <p:nvPr>
            <p:ph idx="1"/>
          </p:nvPr>
        </p:nvPicPr>
        <p:blipFill>
          <a:blip r:embed="rId2" cstate="print"/>
          <a:stretch>
            <a:fillRect/>
          </a:stretch>
        </p:blipFill>
        <p:spPr>
          <a:xfrm>
            <a:off x="2209800" y="381000"/>
            <a:ext cx="4648200" cy="5958310"/>
          </a:xfrm>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33400" y="914400"/>
            <a:ext cx="1143000" cy="369332"/>
          </a:xfrm>
          <a:prstGeom prst="rect">
            <a:avLst/>
          </a:prstGeom>
          <a:noFill/>
          <a:ln>
            <a:solidFill>
              <a:schemeClr val="tx1"/>
            </a:solidFill>
          </a:ln>
        </p:spPr>
        <p:txBody>
          <a:bodyPr wrap="square" rtlCol="0">
            <a:spAutoFit/>
          </a:bodyPr>
          <a:lstStyle/>
          <a:p>
            <a:r>
              <a:rPr lang="en-US" dirty="0" smtClean="0"/>
              <a:t>Login</a:t>
            </a:r>
            <a:endParaRPr lang="en-US" dirty="0"/>
          </a:p>
        </p:txBody>
      </p:sp>
      <p:sp>
        <p:nvSpPr>
          <p:cNvPr id="6" name="TextBox 5"/>
          <p:cNvSpPr txBox="1"/>
          <p:nvPr/>
        </p:nvSpPr>
        <p:spPr>
          <a:xfrm>
            <a:off x="3276600" y="1066800"/>
            <a:ext cx="1219200" cy="369332"/>
          </a:xfrm>
          <a:prstGeom prst="rect">
            <a:avLst/>
          </a:prstGeom>
          <a:noFill/>
          <a:ln>
            <a:solidFill>
              <a:schemeClr val="tx1"/>
            </a:solidFill>
          </a:ln>
        </p:spPr>
        <p:txBody>
          <a:bodyPr wrap="square" rtlCol="0">
            <a:spAutoFit/>
          </a:bodyPr>
          <a:lstStyle/>
          <a:p>
            <a:r>
              <a:rPr lang="en-US" dirty="0" smtClean="0"/>
              <a:t>User (db1)</a:t>
            </a:r>
            <a:endParaRPr lang="en-US" dirty="0"/>
          </a:p>
        </p:txBody>
      </p:sp>
      <p:sp>
        <p:nvSpPr>
          <p:cNvPr id="7" name="TextBox 6"/>
          <p:cNvSpPr txBox="1"/>
          <p:nvPr/>
        </p:nvSpPr>
        <p:spPr>
          <a:xfrm>
            <a:off x="3276600" y="1600200"/>
            <a:ext cx="1219200" cy="369332"/>
          </a:xfrm>
          <a:prstGeom prst="rect">
            <a:avLst/>
          </a:prstGeom>
          <a:noFill/>
          <a:ln>
            <a:solidFill>
              <a:schemeClr val="tx1"/>
            </a:solidFill>
          </a:ln>
        </p:spPr>
        <p:txBody>
          <a:bodyPr wrap="square" rtlCol="0">
            <a:spAutoFit/>
          </a:bodyPr>
          <a:lstStyle/>
          <a:p>
            <a:r>
              <a:rPr lang="en-US" dirty="0" smtClean="0"/>
              <a:t>User (db2)</a:t>
            </a:r>
            <a:endParaRPr lang="en-US" dirty="0"/>
          </a:p>
        </p:txBody>
      </p:sp>
      <p:sp>
        <p:nvSpPr>
          <p:cNvPr id="8" name="TextBox 7"/>
          <p:cNvSpPr txBox="1"/>
          <p:nvPr/>
        </p:nvSpPr>
        <p:spPr>
          <a:xfrm>
            <a:off x="6324600" y="1828800"/>
            <a:ext cx="1143000" cy="369332"/>
          </a:xfrm>
          <a:prstGeom prst="rect">
            <a:avLst/>
          </a:prstGeom>
          <a:noFill/>
          <a:ln>
            <a:solidFill>
              <a:schemeClr val="tx1"/>
            </a:solidFill>
          </a:ln>
        </p:spPr>
        <p:txBody>
          <a:bodyPr wrap="square" rtlCol="0">
            <a:spAutoFit/>
          </a:bodyPr>
          <a:lstStyle/>
          <a:p>
            <a:r>
              <a:rPr lang="en-US" dirty="0" smtClean="0"/>
              <a:t>Role</a:t>
            </a:r>
            <a:endParaRPr lang="en-US" dirty="0"/>
          </a:p>
        </p:txBody>
      </p:sp>
      <p:sp>
        <p:nvSpPr>
          <p:cNvPr id="9" name="TextBox 8"/>
          <p:cNvSpPr txBox="1"/>
          <p:nvPr/>
        </p:nvSpPr>
        <p:spPr>
          <a:xfrm>
            <a:off x="1828800" y="914400"/>
            <a:ext cx="990600" cy="369332"/>
          </a:xfrm>
          <a:prstGeom prst="rect">
            <a:avLst/>
          </a:prstGeom>
          <a:noFill/>
        </p:spPr>
        <p:txBody>
          <a:bodyPr wrap="square" rtlCol="0">
            <a:spAutoFit/>
          </a:bodyPr>
          <a:lstStyle/>
          <a:p>
            <a:r>
              <a:rPr lang="en-US" dirty="0" smtClean="0"/>
              <a:t>Maps to</a:t>
            </a:r>
            <a:endParaRPr lang="en-US" dirty="0"/>
          </a:p>
        </p:txBody>
      </p:sp>
      <p:cxnSp>
        <p:nvCxnSpPr>
          <p:cNvPr id="11" name="Straight Arrow Connector 10"/>
          <p:cNvCxnSpPr/>
          <p:nvPr/>
        </p:nvCxnSpPr>
        <p:spPr>
          <a:xfrm>
            <a:off x="1828800" y="1371600"/>
            <a:ext cx="1143000"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800600" y="1447800"/>
            <a:ext cx="1447800" cy="369332"/>
          </a:xfrm>
          <a:prstGeom prst="rect">
            <a:avLst/>
          </a:prstGeom>
          <a:noFill/>
        </p:spPr>
        <p:txBody>
          <a:bodyPr wrap="square" rtlCol="0">
            <a:spAutoFit/>
          </a:bodyPr>
          <a:lstStyle/>
          <a:p>
            <a:r>
              <a:rPr lang="en-US" dirty="0" smtClean="0"/>
              <a:t>Member of</a:t>
            </a:r>
            <a:endParaRPr lang="en-US" dirty="0"/>
          </a:p>
        </p:txBody>
      </p:sp>
      <p:cxnSp>
        <p:nvCxnSpPr>
          <p:cNvPr id="14" name="Straight Arrow Connector 13"/>
          <p:cNvCxnSpPr/>
          <p:nvPr/>
        </p:nvCxnSpPr>
        <p:spPr>
          <a:xfrm>
            <a:off x="4800600" y="1905000"/>
            <a:ext cx="1371600" cy="76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733800" y="2514600"/>
            <a:ext cx="1295400" cy="369332"/>
          </a:xfrm>
          <a:prstGeom prst="rect">
            <a:avLst/>
          </a:prstGeom>
          <a:noFill/>
        </p:spPr>
        <p:txBody>
          <a:bodyPr wrap="square" rtlCol="0">
            <a:spAutoFit/>
          </a:bodyPr>
          <a:lstStyle/>
          <a:p>
            <a:r>
              <a:rPr lang="en-US" dirty="0" smtClean="0"/>
              <a:t>Permissions</a:t>
            </a:r>
            <a:endParaRPr lang="en-US" dirty="0"/>
          </a:p>
        </p:txBody>
      </p:sp>
      <p:cxnSp>
        <p:nvCxnSpPr>
          <p:cNvPr id="16" name="Straight Arrow Connector 15"/>
          <p:cNvCxnSpPr/>
          <p:nvPr/>
        </p:nvCxnSpPr>
        <p:spPr>
          <a:xfrm>
            <a:off x="4267200" y="2133600"/>
            <a:ext cx="2971800" cy="2209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6705600" y="2438400"/>
            <a:ext cx="1600200" cy="369332"/>
          </a:xfrm>
          <a:prstGeom prst="rect">
            <a:avLst/>
          </a:prstGeom>
          <a:noFill/>
        </p:spPr>
        <p:txBody>
          <a:bodyPr wrap="square" rtlCol="0">
            <a:spAutoFit/>
          </a:bodyPr>
          <a:lstStyle/>
          <a:p>
            <a:r>
              <a:rPr lang="en-US" dirty="0" smtClean="0"/>
              <a:t>Permissions</a:t>
            </a:r>
            <a:endParaRPr lang="en-US" dirty="0"/>
          </a:p>
        </p:txBody>
      </p:sp>
      <p:cxnSp>
        <p:nvCxnSpPr>
          <p:cNvPr id="20" name="Straight Arrow Connector 19"/>
          <p:cNvCxnSpPr/>
          <p:nvPr/>
        </p:nvCxnSpPr>
        <p:spPr>
          <a:xfrm rot="16200000" flipH="1">
            <a:off x="6096000" y="2743200"/>
            <a:ext cx="1905000" cy="1143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7086600" y="4419600"/>
            <a:ext cx="1143000" cy="369332"/>
          </a:xfrm>
          <a:prstGeom prst="rect">
            <a:avLst/>
          </a:prstGeom>
          <a:noFill/>
          <a:ln>
            <a:solidFill>
              <a:schemeClr val="tx1"/>
            </a:solidFill>
          </a:ln>
        </p:spPr>
        <p:txBody>
          <a:bodyPr wrap="square" rtlCol="0">
            <a:spAutoFit/>
          </a:bodyPr>
          <a:lstStyle/>
          <a:p>
            <a:r>
              <a:rPr lang="en-US" dirty="0" smtClean="0"/>
              <a:t>Schema</a:t>
            </a:r>
            <a:endParaRPr lang="en-US" dirty="0"/>
          </a:p>
        </p:txBody>
      </p:sp>
      <p:sp>
        <p:nvSpPr>
          <p:cNvPr id="28" name="TextBox 27"/>
          <p:cNvSpPr txBox="1"/>
          <p:nvPr/>
        </p:nvSpPr>
        <p:spPr>
          <a:xfrm>
            <a:off x="1981200" y="3886200"/>
            <a:ext cx="2133600" cy="1477328"/>
          </a:xfrm>
          <a:prstGeom prst="rect">
            <a:avLst/>
          </a:prstGeom>
          <a:noFill/>
          <a:ln>
            <a:solidFill>
              <a:schemeClr val="tx1"/>
            </a:solidFill>
          </a:ln>
        </p:spPr>
        <p:txBody>
          <a:bodyPr wrap="square" rtlCol="0">
            <a:spAutoFit/>
          </a:bodyPr>
          <a:lstStyle/>
          <a:p>
            <a:r>
              <a:rPr lang="en-US" dirty="0" smtClean="0"/>
              <a:t>Objects</a:t>
            </a:r>
          </a:p>
          <a:p>
            <a:pPr>
              <a:buFontTx/>
              <a:buChar char="-"/>
            </a:pPr>
            <a:r>
              <a:rPr lang="en-US" dirty="0" smtClean="0"/>
              <a:t>Tables</a:t>
            </a:r>
          </a:p>
          <a:p>
            <a:pPr>
              <a:buFontTx/>
              <a:buChar char="-"/>
            </a:pPr>
            <a:r>
              <a:rPr lang="en-US" dirty="0" smtClean="0"/>
              <a:t> Views</a:t>
            </a:r>
          </a:p>
          <a:p>
            <a:pPr>
              <a:buFontTx/>
              <a:buChar char="-"/>
            </a:pPr>
            <a:r>
              <a:rPr lang="en-US" dirty="0" smtClean="0"/>
              <a:t> Stored Procedures</a:t>
            </a:r>
          </a:p>
          <a:p>
            <a:pPr>
              <a:buFontTx/>
              <a:buChar char="-"/>
            </a:pPr>
            <a:r>
              <a:rPr lang="en-US" dirty="0" smtClean="0"/>
              <a:t> Functions</a:t>
            </a:r>
            <a:endParaRPr lang="en-US" dirty="0"/>
          </a:p>
        </p:txBody>
      </p:sp>
      <p:sp>
        <p:nvSpPr>
          <p:cNvPr id="29" name="TextBox 28"/>
          <p:cNvSpPr txBox="1"/>
          <p:nvPr/>
        </p:nvSpPr>
        <p:spPr>
          <a:xfrm>
            <a:off x="4724400" y="4572000"/>
            <a:ext cx="1295400" cy="369332"/>
          </a:xfrm>
          <a:prstGeom prst="rect">
            <a:avLst/>
          </a:prstGeom>
          <a:noFill/>
        </p:spPr>
        <p:txBody>
          <a:bodyPr wrap="square" rtlCol="0">
            <a:spAutoFit/>
          </a:bodyPr>
          <a:lstStyle/>
          <a:p>
            <a:r>
              <a:rPr lang="en-US" dirty="0" smtClean="0"/>
              <a:t>Contains</a:t>
            </a:r>
            <a:endParaRPr lang="en-US" dirty="0"/>
          </a:p>
        </p:txBody>
      </p:sp>
      <p:cxnSp>
        <p:nvCxnSpPr>
          <p:cNvPr id="30" name="Straight Arrow Connector 29"/>
          <p:cNvCxnSpPr/>
          <p:nvPr/>
        </p:nvCxnSpPr>
        <p:spPr>
          <a:xfrm rot="10800000" flipV="1">
            <a:off x="2514600" y="2133600"/>
            <a:ext cx="1752600" cy="1524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rot="10800000" flipV="1">
            <a:off x="4267200" y="2362200"/>
            <a:ext cx="2209800" cy="1371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rot="10800000">
            <a:off x="4267200" y="4572000"/>
            <a:ext cx="2743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20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20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20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2000"/>
                                        <p:tgtEl>
                                          <p:spTgt spid="13"/>
                                        </p:tgtEl>
                                      </p:cBhvr>
                                    </p:animEffect>
                                  </p:childTnLst>
                                </p:cTn>
                              </p:par>
                              <p:par>
                                <p:cTn id="22" presetID="10" presetClass="entr" presetSubtype="0" fill="hold"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2000"/>
                                        <p:tgtEl>
                                          <p:spTgt spid="14"/>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20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fade">
                                      <p:cBhvr>
                                        <p:cTn id="32" dur="2000"/>
                                        <p:tgtEl>
                                          <p:spTgt spid="27"/>
                                        </p:tgtEl>
                                      </p:cBhvr>
                                    </p:animEffect>
                                  </p:childTnLst>
                                </p:cTn>
                              </p:par>
                              <p:par>
                                <p:cTn id="33" presetID="10" presetClass="entr" presetSubtype="0" fill="hold" nodeType="withEffect">
                                  <p:stCondLst>
                                    <p:cond delay="0"/>
                                  </p:stCondLst>
                                  <p:childTnLst>
                                    <p:set>
                                      <p:cBhvr>
                                        <p:cTn id="34" dur="1" fill="hold">
                                          <p:stCondLst>
                                            <p:cond delay="0"/>
                                          </p:stCondLst>
                                        </p:cTn>
                                        <p:tgtEl>
                                          <p:spTgt spid="36"/>
                                        </p:tgtEl>
                                        <p:attrNameLst>
                                          <p:attrName>style.visibility</p:attrName>
                                        </p:attrNameLst>
                                      </p:cBhvr>
                                      <p:to>
                                        <p:strVal val="visible"/>
                                      </p:to>
                                    </p:set>
                                    <p:animEffect transition="in" filter="fade">
                                      <p:cBhvr>
                                        <p:cTn id="35" dur="2000"/>
                                        <p:tgtEl>
                                          <p:spTgt spid="36"/>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8"/>
                                        </p:tgtEl>
                                        <p:attrNameLst>
                                          <p:attrName>style.visibility</p:attrName>
                                        </p:attrNameLst>
                                      </p:cBhvr>
                                      <p:to>
                                        <p:strVal val="visible"/>
                                      </p:to>
                                    </p:set>
                                    <p:animEffect transition="in" filter="fade">
                                      <p:cBhvr>
                                        <p:cTn id="38" dur="2000"/>
                                        <p:tgtEl>
                                          <p:spTgt spid="28"/>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9"/>
                                        </p:tgtEl>
                                        <p:attrNameLst>
                                          <p:attrName>style.visibility</p:attrName>
                                        </p:attrNameLst>
                                      </p:cBhvr>
                                      <p:to>
                                        <p:strVal val="visible"/>
                                      </p:to>
                                    </p:set>
                                    <p:animEffect transition="in" filter="fade">
                                      <p:cBhvr>
                                        <p:cTn id="41" dur="2000"/>
                                        <p:tgtEl>
                                          <p:spTgt spid="29"/>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30"/>
                                        </p:tgtEl>
                                        <p:attrNameLst>
                                          <p:attrName>style.visibility</p:attrName>
                                        </p:attrNameLst>
                                      </p:cBhvr>
                                      <p:to>
                                        <p:strVal val="visible"/>
                                      </p:to>
                                    </p:set>
                                    <p:animEffect transition="in" filter="fade">
                                      <p:cBhvr>
                                        <p:cTn id="46" dur="2000"/>
                                        <p:tgtEl>
                                          <p:spTgt spid="30"/>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2000"/>
                                        <p:tgtEl>
                                          <p:spTgt spid="15"/>
                                        </p:tgtEl>
                                      </p:cBhvr>
                                    </p:animEffect>
                                  </p:childTnLst>
                                </p:cTn>
                              </p:par>
                              <p:par>
                                <p:cTn id="50" presetID="10" presetClass="entr" presetSubtype="0" fill="hold" nodeType="withEffect">
                                  <p:stCondLst>
                                    <p:cond delay="0"/>
                                  </p:stCondLst>
                                  <p:childTnLst>
                                    <p:set>
                                      <p:cBhvr>
                                        <p:cTn id="51" dur="1" fill="hold">
                                          <p:stCondLst>
                                            <p:cond delay="0"/>
                                          </p:stCondLst>
                                        </p:cTn>
                                        <p:tgtEl>
                                          <p:spTgt spid="33"/>
                                        </p:tgtEl>
                                        <p:attrNameLst>
                                          <p:attrName>style.visibility</p:attrName>
                                        </p:attrNameLst>
                                      </p:cBhvr>
                                      <p:to>
                                        <p:strVal val="visible"/>
                                      </p:to>
                                    </p:set>
                                    <p:animEffect transition="in" filter="fade">
                                      <p:cBhvr>
                                        <p:cTn id="52" dur="2000"/>
                                        <p:tgtEl>
                                          <p:spTgt spid="33"/>
                                        </p:tgtEl>
                                      </p:cBhvr>
                                    </p:animEffect>
                                  </p:childTnLst>
                                </p:cTn>
                              </p:par>
                              <p:par>
                                <p:cTn id="53" presetID="10" presetClass="entr" presetSubtype="0" fill="hold" nodeType="with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2000"/>
                                        <p:tgtEl>
                                          <p:spTgt spid="16"/>
                                        </p:tgtEl>
                                      </p:cBhvr>
                                    </p:animEffect>
                                  </p:childTnLst>
                                </p:cTn>
                              </p:par>
                              <p:par>
                                <p:cTn id="56" presetID="10" presetClass="entr" presetSubtype="0" fill="hold" nodeType="withEffect">
                                  <p:stCondLst>
                                    <p:cond delay="0"/>
                                  </p:stCondLst>
                                  <p:childTnLst>
                                    <p:set>
                                      <p:cBhvr>
                                        <p:cTn id="57" dur="1" fill="hold">
                                          <p:stCondLst>
                                            <p:cond delay="0"/>
                                          </p:stCondLst>
                                        </p:cTn>
                                        <p:tgtEl>
                                          <p:spTgt spid="20"/>
                                        </p:tgtEl>
                                        <p:attrNameLst>
                                          <p:attrName>style.visibility</p:attrName>
                                        </p:attrNameLst>
                                      </p:cBhvr>
                                      <p:to>
                                        <p:strVal val="visible"/>
                                      </p:to>
                                    </p:set>
                                    <p:animEffect transition="in" filter="fade">
                                      <p:cBhvr>
                                        <p:cTn id="58" dur="2000"/>
                                        <p:tgtEl>
                                          <p:spTgt spid="20"/>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fade">
                                      <p:cBhvr>
                                        <p:cTn id="61"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p:bldP spid="13" grpId="0"/>
      <p:bldP spid="15" grpId="0"/>
      <p:bldP spid="19" grpId="0"/>
      <p:bldP spid="27" grpId="0" animBg="1"/>
      <p:bldP spid="28" grpId="0" animBg="1"/>
      <p:bldP spid="29"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Security Rules</a:t>
            </a:r>
            <a:endParaRPr lang="en-US" dirty="0"/>
          </a:p>
        </p:txBody>
      </p:sp>
      <p:sp>
        <p:nvSpPr>
          <p:cNvPr id="3" name="Content Placeholder 2"/>
          <p:cNvSpPr>
            <a:spLocks noGrp="1"/>
          </p:cNvSpPr>
          <p:nvPr>
            <p:ph idx="1"/>
          </p:nvPr>
        </p:nvSpPr>
        <p:spPr/>
        <p:txBody>
          <a:bodyPr/>
          <a:lstStyle/>
          <a:p>
            <a:r>
              <a:rPr lang="en-US" dirty="0" smtClean="0"/>
              <a:t>Don’t use </a:t>
            </a:r>
            <a:r>
              <a:rPr lang="en-US" dirty="0" err="1" smtClean="0"/>
              <a:t>sa</a:t>
            </a:r>
            <a:r>
              <a:rPr lang="en-US" dirty="0" smtClean="0"/>
              <a:t> (or </a:t>
            </a:r>
            <a:r>
              <a:rPr lang="en-US" dirty="0" err="1" smtClean="0"/>
              <a:t>sysadmin</a:t>
            </a:r>
            <a:r>
              <a:rPr lang="en-US" dirty="0" smtClean="0"/>
              <a:t>)</a:t>
            </a:r>
          </a:p>
          <a:p>
            <a:r>
              <a:rPr lang="en-US" dirty="0" smtClean="0"/>
              <a:t>Grant rights to objects</a:t>
            </a:r>
          </a:p>
          <a:p>
            <a:r>
              <a:rPr lang="en-US" dirty="0" smtClean="0"/>
              <a:t>Use Roles/Schemas to group permissions</a:t>
            </a:r>
          </a:p>
          <a:p>
            <a:r>
              <a:rPr lang="en-US" dirty="0" smtClean="0"/>
              <a:t>Give only permissions needed (least privilege rule)</a:t>
            </a:r>
          </a:p>
          <a:p>
            <a:r>
              <a:rPr lang="en-US" dirty="0" smtClean="0"/>
              <a:t>Do not use Public role for permissions</a:t>
            </a:r>
          </a:p>
          <a:p>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Reference desk2.JPG"/>
          <p:cNvPicPr>
            <a:picLocks noGrp="1" noChangeAspect="1"/>
          </p:cNvPicPr>
          <p:nvPr>
            <p:ph idx="1"/>
          </p:nvPr>
        </p:nvPicPr>
        <p:blipFill>
          <a:blip r:embed="rId3" cstate="print"/>
          <a:stretch>
            <a:fillRect/>
          </a:stretch>
        </p:blipFill>
        <p:spPr>
          <a:xfrm>
            <a:off x="1905000" y="381000"/>
            <a:ext cx="5429250" cy="5791200"/>
          </a:xfrm>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That BI Stuff</a:t>
            </a:r>
            <a:endParaRPr lang="en-US" dirty="0"/>
          </a:p>
        </p:txBody>
      </p:sp>
      <p:pic>
        <p:nvPicPr>
          <p:cNvPr id="4" name="Content Placeholder 3" descr="bizIntelligence.jpg"/>
          <p:cNvPicPr>
            <a:picLocks noGrp="1" noChangeAspect="1"/>
          </p:cNvPicPr>
          <p:nvPr>
            <p:ph idx="1"/>
          </p:nvPr>
        </p:nvPicPr>
        <p:blipFill>
          <a:blip r:embed="rId2" cstate="print"/>
          <a:stretch>
            <a:fillRect/>
          </a:stretch>
        </p:blipFill>
        <p:spPr>
          <a:xfrm>
            <a:off x="1676400" y="1524000"/>
            <a:ext cx="6005513" cy="5086430"/>
          </a:xfrm>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SSIS</a:t>
            </a:r>
            <a:endParaRPr lang="en-US" dirty="0"/>
          </a:p>
        </p:txBody>
      </p:sp>
      <p:pic>
        <p:nvPicPr>
          <p:cNvPr id="4" name="Content Placeholder 3" descr="sql_server_integration_services.jpg"/>
          <p:cNvPicPr>
            <a:picLocks noGrp="1" noChangeAspect="1"/>
          </p:cNvPicPr>
          <p:nvPr>
            <p:ph idx="1"/>
          </p:nvPr>
        </p:nvPicPr>
        <p:blipFill>
          <a:blip r:embed="rId2" cstate="print"/>
          <a:stretch>
            <a:fillRect/>
          </a:stretch>
        </p:blipFill>
        <p:spPr>
          <a:xfrm>
            <a:off x="914400" y="1371600"/>
            <a:ext cx="6553200" cy="4730822"/>
          </a:xfrm>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Reporting Services (SSRS)</a:t>
            </a:r>
            <a:endParaRPr lang="en-US" dirty="0"/>
          </a:p>
        </p:txBody>
      </p:sp>
      <p:pic>
        <p:nvPicPr>
          <p:cNvPr id="4" name="Content Placeholder 3" descr="ExpFeatTour-ReportDesigner-lg.jpg"/>
          <p:cNvPicPr>
            <a:picLocks noGrp="1" noChangeAspect="1"/>
          </p:cNvPicPr>
          <p:nvPr>
            <p:ph idx="1"/>
          </p:nvPr>
        </p:nvPicPr>
        <p:blipFill>
          <a:blip r:embed="rId2" cstate="print"/>
          <a:stretch>
            <a:fillRect/>
          </a:stretch>
        </p:blipFill>
        <p:spPr>
          <a:xfrm>
            <a:off x="1066800" y="1295400"/>
            <a:ext cx="7213600" cy="5410200"/>
          </a:xfrm>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Analysis Services (SSAS)</a:t>
            </a:r>
            <a:endParaRPr lang="en-US" dirty="0"/>
          </a:p>
        </p:txBody>
      </p:sp>
      <p:pic>
        <p:nvPicPr>
          <p:cNvPr id="4" name="Content Placeholder 3" descr="ms175449.523a39d7-6491-4862-8ff2-f810bbdf01d7(en-us,SQL.100).gif"/>
          <p:cNvPicPr>
            <a:picLocks noGrp="1" noChangeAspect="1"/>
          </p:cNvPicPr>
          <p:nvPr>
            <p:ph idx="1"/>
          </p:nvPr>
        </p:nvPicPr>
        <p:blipFill>
          <a:blip r:embed="rId2" cstate="print"/>
          <a:stretch>
            <a:fillRect/>
          </a:stretch>
        </p:blipFill>
        <p:spPr>
          <a:xfrm>
            <a:off x="1447800" y="1523999"/>
            <a:ext cx="6019800" cy="4892805"/>
          </a:xfrm>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SQL Server Is Huge</a:t>
            </a:r>
            <a:endParaRPr lang="en-US" dirty="0"/>
          </a:p>
        </p:txBody>
      </p:sp>
      <p:sp>
        <p:nvSpPr>
          <p:cNvPr id="3" name="Content Placeholder 2"/>
          <p:cNvSpPr>
            <a:spLocks noGrp="1"/>
          </p:cNvSpPr>
          <p:nvPr>
            <p:ph idx="1"/>
          </p:nvPr>
        </p:nvSpPr>
        <p:spPr/>
        <p:txBody>
          <a:bodyPr/>
          <a:lstStyle/>
          <a:p>
            <a:r>
              <a:rPr lang="en-US" dirty="0" smtClean="0"/>
              <a:t>It’s a wide platform.</a:t>
            </a:r>
          </a:p>
          <a:p>
            <a:r>
              <a:rPr lang="en-US" dirty="0" smtClean="0"/>
              <a:t>More that I haven’t covered</a:t>
            </a:r>
          </a:p>
          <a:p>
            <a:r>
              <a:rPr lang="en-US" dirty="0" smtClean="0"/>
              <a:t>Books Online is a great starting point.</a:t>
            </a:r>
          </a:p>
          <a:p>
            <a:r>
              <a:rPr lang="en-US" dirty="0" err="1" smtClean="0"/>
              <a:t>SQLServerCentral</a:t>
            </a:r>
            <a:r>
              <a:rPr lang="en-US" dirty="0" smtClean="0"/>
              <a:t> has daily information</a:t>
            </a:r>
          </a:p>
          <a:p>
            <a:r>
              <a:rPr lang="en-US" dirty="0" smtClean="0"/>
              <a:t>Keep learning</a:t>
            </a:r>
          </a:p>
          <a:p>
            <a:endParaRPr lang="en-US" dirty="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End</a:t>
            </a:r>
            <a:endParaRPr lang="en-US" dirty="0"/>
          </a:p>
        </p:txBody>
      </p:sp>
      <p:sp>
        <p:nvSpPr>
          <p:cNvPr id="3" name="Content Placeholder 2"/>
          <p:cNvSpPr>
            <a:spLocks noGrp="1"/>
          </p:cNvSpPr>
          <p:nvPr>
            <p:ph idx="1"/>
          </p:nvPr>
        </p:nvSpPr>
        <p:spPr/>
        <p:txBody>
          <a:bodyPr/>
          <a:lstStyle/>
          <a:p>
            <a:r>
              <a:rPr lang="en-US" dirty="0" smtClean="0"/>
              <a:t>Questions?</a:t>
            </a:r>
          </a:p>
          <a:p>
            <a:r>
              <a:rPr lang="en-US" dirty="0" smtClean="0"/>
              <a:t>References at the end</a:t>
            </a:r>
          </a:p>
          <a:p>
            <a:r>
              <a:rPr lang="en-US" dirty="0" smtClean="0"/>
              <a:t>www.sqlservercentral.com/forums</a:t>
            </a:r>
          </a:p>
          <a:p>
            <a:endParaRPr lang="en-US" dirty="0" smtClean="0"/>
          </a:p>
          <a:p>
            <a:pPr>
              <a:buNone/>
            </a:pPr>
            <a:r>
              <a:rPr lang="en-US" dirty="0" smtClean="0"/>
              <a:t>Steve Jones – </a:t>
            </a:r>
            <a:r>
              <a:rPr lang="en-US" dirty="0" err="1" smtClean="0"/>
              <a:t>SQLServerCentral</a:t>
            </a:r>
            <a:endParaRPr lang="en-US" dirty="0" smtClean="0"/>
          </a:p>
          <a:p>
            <a:pPr>
              <a:buNone/>
            </a:pPr>
            <a:r>
              <a:rPr lang="en-US" dirty="0" smtClean="0"/>
              <a:t>www.sqlservercentral.com</a:t>
            </a:r>
            <a:endParaRPr lang="en-US" dirty="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r>
              <a:rPr lang="en-US" dirty="0" smtClean="0"/>
              <a:t>General</a:t>
            </a:r>
            <a:endParaRPr lang="en-US" dirty="0" smtClean="0">
              <a:hlinkClick r:id="rId2"/>
            </a:endParaRPr>
          </a:p>
          <a:p>
            <a:pPr lvl="1"/>
            <a:r>
              <a:rPr lang="en-US" dirty="0" smtClean="0">
                <a:hlinkClick r:id="rId2"/>
              </a:rPr>
              <a:t>www.sqlservercentral.com</a:t>
            </a:r>
            <a:endParaRPr lang="en-US" dirty="0" smtClean="0"/>
          </a:p>
          <a:p>
            <a:pPr lvl="1"/>
            <a:r>
              <a:rPr lang="en-US" dirty="0" smtClean="0">
                <a:hlinkClick r:id="rId3"/>
              </a:rPr>
              <a:t>www.microsoft.com/sql</a:t>
            </a:r>
            <a:endParaRPr lang="en-US" dirty="0" smtClean="0"/>
          </a:p>
          <a:p>
            <a:pPr lvl="1"/>
            <a:r>
              <a:rPr lang="en-US" dirty="0" smtClean="0">
                <a:hlinkClick r:id="rId4"/>
              </a:rPr>
              <a:t>Http://msdn.microsoft.com/en-us/sqlserver/default.aspx</a:t>
            </a:r>
            <a:endParaRPr lang="en-US" dirty="0" smtClean="0"/>
          </a:p>
          <a:p>
            <a:r>
              <a:rPr lang="en-US" dirty="0" smtClean="0"/>
              <a:t>Books Online (BOL)</a:t>
            </a:r>
          </a:p>
          <a:p>
            <a:pPr lvl="1"/>
            <a:r>
              <a:rPr lang="en-US" dirty="0" smtClean="0">
                <a:hlinkClick r:id="rId5"/>
              </a:rPr>
              <a:t>http://msdn.microsoft.com/en-us/library/bb545450.aspx</a:t>
            </a:r>
            <a:endParaRPr lang="en-US" dirty="0" smtClean="0"/>
          </a:p>
          <a:p>
            <a:r>
              <a:rPr lang="en-US" dirty="0" smtClean="0"/>
              <a:t>Learning Resources</a:t>
            </a:r>
          </a:p>
          <a:p>
            <a:pPr lvl="1"/>
            <a:r>
              <a:rPr lang="en-US" dirty="0" smtClean="0">
                <a:hlinkClick r:id="rId6"/>
              </a:rPr>
              <a:t>http://www.mssqltips.com/</a:t>
            </a:r>
            <a:endParaRPr lang="en-US" dirty="0" smtClean="0"/>
          </a:p>
          <a:p>
            <a:pPr lvl="1"/>
            <a:r>
              <a:rPr lang="en-US" dirty="0" smtClean="0"/>
              <a:t>http://www.simple-talk.com</a:t>
            </a:r>
          </a:p>
          <a:p>
            <a:pPr lvl="1"/>
            <a:endParaRPr lang="en-US" dirty="0" smtClean="0"/>
          </a:p>
          <a:p>
            <a:endParaRPr lang="en-US" dirty="0"/>
          </a:p>
        </p:txBody>
      </p:sp>
      <p:sp>
        <p:nvSpPr>
          <p:cNvPr id="5" name="Title 1"/>
          <p:cNvSpPr>
            <a:spLocks noGrp="1"/>
          </p:cNvSpPr>
          <p:nvPr>
            <p:ph type="title"/>
          </p:nvPr>
        </p:nvSpPr>
        <p:spPr>
          <a:xfrm>
            <a:off x="457200" y="274638"/>
            <a:ext cx="8229600" cy="1143000"/>
          </a:xfrm>
        </p:spPr>
        <p:txBody>
          <a:bodyPr/>
          <a:lstStyle/>
          <a:p>
            <a:r>
              <a:rPr lang="en-US" dirty="0" smtClean="0"/>
              <a:t>References</a:t>
            </a:r>
            <a:endParaRPr lang="en-US" dirty="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en-US" dirty="0" smtClean="0"/>
              <a:t>Query Basics</a:t>
            </a:r>
          </a:p>
          <a:p>
            <a:pPr lvl="1"/>
            <a:r>
              <a:rPr lang="en-US" dirty="0" smtClean="0">
                <a:hlinkClick r:id="rId2"/>
              </a:rPr>
              <a:t>SQL Joins</a:t>
            </a:r>
            <a:endParaRPr lang="en-US" dirty="0" smtClean="0"/>
          </a:p>
          <a:p>
            <a:pPr lvl="1"/>
            <a:r>
              <a:rPr lang="en-US" dirty="0" smtClean="0">
                <a:hlinkClick r:id="rId3"/>
              </a:rPr>
              <a:t>Joins Clarified</a:t>
            </a:r>
            <a:endParaRPr lang="en-US" dirty="0" smtClean="0"/>
          </a:p>
          <a:p>
            <a:pPr lvl="1"/>
            <a:r>
              <a:rPr lang="en-US" dirty="0" smtClean="0">
                <a:hlinkClick r:id="rId4"/>
              </a:rPr>
              <a:t>Modifying Data - SQL School Video</a:t>
            </a:r>
            <a:endParaRPr lang="en-US" dirty="0" smtClean="0"/>
          </a:p>
          <a:p>
            <a:pPr lvl="1"/>
            <a:r>
              <a:rPr lang="en-US" dirty="0" smtClean="0">
                <a:hlinkClick r:id="rId5"/>
              </a:rPr>
              <a:t>TSQL LAB 2 - Writing Conditional WHERE Clauses</a:t>
            </a:r>
            <a:endParaRPr lang="en-US" dirty="0" smtClean="0"/>
          </a:p>
          <a:p>
            <a:pPr lvl="1"/>
            <a:r>
              <a:rPr lang="en-US" dirty="0" smtClean="0">
                <a:hlinkClick r:id="rId6"/>
              </a:rPr>
              <a:t>When To Use the Order By Clause</a:t>
            </a:r>
            <a:endParaRPr lang="en-US" dirty="0" smtClean="0">
              <a:hlinkClick r:id="rId7"/>
            </a:endParaRPr>
          </a:p>
          <a:p>
            <a:r>
              <a:rPr lang="en-US" dirty="0" smtClean="0">
                <a:hlinkClick r:id="rId7"/>
              </a:rPr>
              <a:t>Creating CLR Functions</a:t>
            </a:r>
            <a:endParaRPr lang="en-US" dirty="0" smtClean="0"/>
          </a:p>
          <a:p>
            <a:r>
              <a:rPr lang="en-US" dirty="0" smtClean="0">
                <a:hlinkClick r:id="rId8"/>
              </a:rPr>
              <a:t>Introduction to Stored Procedures</a:t>
            </a:r>
            <a:r>
              <a:rPr lang="en-US" dirty="0" smtClean="0"/>
              <a:t> </a:t>
            </a:r>
          </a:p>
          <a:p>
            <a:r>
              <a:rPr lang="en-US" dirty="0" smtClean="0">
                <a:hlinkClick r:id="rId9"/>
              </a:rPr>
              <a:t>Creating Stored Procedures - SQL School Video</a:t>
            </a:r>
            <a:endParaRPr lang="en-US" dirty="0" smtClean="0"/>
          </a:p>
          <a:p>
            <a:pPr>
              <a:buNone/>
            </a:pPr>
            <a:endParaRPr lang="en-US" dirty="0" smtClean="0"/>
          </a:p>
          <a:p>
            <a:endParaRPr lang="en-US" dirty="0" smtClean="0"/>
          </a:p>
          <a:p>
            <a:pPr lvl="1"/>
            <a:endParaRPr lang="en-US" dirty="0" smtClean="0"/>
          </a:p>
          <a:p>
            <a:endParaRPr lang="en-US" dirty="0"/>
          </a:p>
        </p:txBody>
      </p:sp>
      <p:sp>
        <p:nvSpPr>
          <p:cNvPr id="5" name="Title 1"/>
          <p:cNvSpPr>
            <a:spLocks noGrp="1"/>
          </p:cNvSpPr>
          <p:nvPr>
            <p:ph type="title"/>
          </p:nvPr>
        </p:nvSpPr>
        <p:spPr>
          <a:xfrm>
            <a:off x="457200" y="274638"/>
            <a:ext cx="8229600" cy="1143000"/>
          </a:xfrm>
        </p:spPr>
        <p:txBody>
          <a:bodyPr/>
          <a:lstStyle/>
          <a:p>
            <a:r>
              <a:rPr lang="en-US" dirty="0" smtClean="0"/>
              <a:t>References</a:t>
            </a:r>
            <a:endParaRPr lang="en-US" dirty="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Indexing</a:t>
            </a:r>
          </a:p>
          <a:p>
            <a:pPr lvl="1"/>
            <a:r>
              <a:rPr lang="en-US" dirty="0" smtClean="0">
                <a:hlinkClick r:id="rId2"/>
              </a:rPr>
              <a:t>Introduction to Indexes</a:t>
            </a:r>
            <a:endParaRPr lang="en-US" dirty="0" smtClean="0"/>
          </a:p>
          <a:p>
            <a:pPr lvl="1"/>
            <a:r>
              <a:rPr lang="en-US" dirty="0" smtClean="0">
                <a:hlinkClick r:id="rId3"/>
              </a:rPr>
              <a:t>Introduction to Indexes: Part 2 – The clustered index</a:t>
            </a:r>
            <a:endParaRPr lang="en-US" dirty="0" smtClean="0"/>
          </a:p>
          <a:p>
            <a:pPr lvl="1"/>
            <a:r>
              <a:rPr lang="en-US" dirty="0" smtClean="0">
                <a:hlinkClick r:id="rId4"/>
              </a:rPr>
              <a:t>Introduction to Indexes: Part 3 – The </a:t>
            </a:r>
            <a:r>
              <a:rPr lang="en-US" dirty="0" err="1" smtClean="0">
                <a:hlinkClick r:id="rId4"/>
              </a:rPr>
              <a:t>nonclustered</a:t>
            </a:r>
            <a:r>
              <a:rPr lang="en-US" dirty="0" smtClean="0">
                <a:hlinkClick r:id="rId4"/>
              </a:rPr>
              <a:t> index</a:t>
            </a:r>
            <a:endParaRPr lang="en-US" dirty="0" smtClean="0"/>
          </a:p>
          <a:p>
            <a:pPr lvl="1"/>
            <a:endParaRPr lang="en-US" dirty="0" smtClean="0"/>
          </a:p>
          <a:p>
            <a:endParaRPr lang="en-US" dirty="0" smtClean="0"/>
          </a:p>
          <a:p>
            <a:pPr lvl="1"/>
            <a:endParaRPr lang="en-US" dirty="0" smtClean="0"/>
          </a:p>
          <a:p>
            <a:endParaRPr lang="en-US" dirty="0"/>
          </a:p>
        </p:txBody>
      </p:sp>
      <p:sp>
        <p:nvSpPr>
          <p:cNvPr id="5" name="Title 1"/>
          <p:cNvSpPr>
            <a:spLocks noGrp="1"/>
          </p:cNvSpPr>
          <p:nvPr>
            <p:ph type="title"/>
          </p:nvPr>
        </p:nvSpPr>
        <p:spPr>
          <a:xfrm>
            <a:off x="457200" y="274638"/>
            <a:ext cx="8229600" cy="1143000"/>
          </a:xfrm>
        </p:spPr>
        <p:txBody>
          <a:bodyPr/>
          <a:lstStyle/>
          <a:p>
            <a:r>
              <a:rPr lang="en-US" dirty="0" smtClean="0"/>
              <a:t>References</a:t>
            </a:r>
            <a:endParaRPr lang="en-US" dirty="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Backups</a:t>
            </a:r>
          </a:p>
          <a:p>
            <a:pPr lvl="1"/>
            <a:r>
              <a:rPr lang="en-US" b="1" dirty="0" smtClean="0">
                <a:hlinkClick r:id="rId2"/>
              </a:rPr>
              <a:t>Implementing a Flexible Backup Strategy</a:t>
            </a:r>
            <a:endParaRPr lang="en-US" b="1" dirty="0" smtClean="0"/>
          </a:p>
          <a:p>
            <a:pPr lvl="1"/>
            <a:r>
              <a:rPr lang="en-US" b="1" dirty="0" smtClean="0">
                <a:hlinkClick r:id="rId3"/>
              </a:rPr>
              <a:t>Every DBA Should Know Which Databases are be Backed Up</a:t>
            </a:r>
            <a:endParaRPr lang="en-US" b="1" dirty="0" smtClean="0"/>
          </a:p>
          <a:p>
            <a:pPr lvl="1"/>
            <a:r>
              <a:rPr lang="en-US" b="1" dirty="0" smtClean="0">
                <a:hlinkClick r:id="rId4"/>
              </a:rPr>
              <a:t>Differential Backup Tricks</a:t>
            </a:r>
            <a:endParaRPr lang="en-US" b="1" dirty="0" smtClean="0"/>
          </a:p>
          <a:p>
            <a:pPr lvl="1"/>
            <a:r>
              <a:rPr lang="en-US" b="1" dirty="0" smtClean="0">
                <a:hlinkClick r:id="rId5"/>
              </a:rPr>
              <a:t>Building Automated Backups</a:t>
            </a:r>
            <a:endParaRPr lang="en-US" b="1" dirty="0" smtClean="0"/>
          </a:p>
          <a:p>
            <a:pPr lvl="1"/>
            <a:r>
              <a:rPr lang="en-US" b="1" dirty="0" smtClean="0">
                <a:hlinkClick r:id="rId6"/>
              </a:rPr>
              <a:t>Managing Transaction Logs Managing Transaction Logs</a:t>
            </a:r>
            <a:endParaRPr lang="en-US" b="1" dirty="0" smtClean="0"/>
          </a:p>
          <a:p>
            <a:pPr lvl="1"/>
            <a:r>
              <a:rPr lang="en-US" b="1" dirty="0" smtClean="0">
                <a:hlinkClick r:id="rId7"/>
              </a:rPr>
              <a:t>SSAS Database Backup</a:t>
            </a:r>
            <a:endParaRPr lang="en-US" b="1" dirty="0" smtClean="0"/>
          </a:p>
          <a:p>
            <a:pPr lvl="1"/>
            <a:endParaRPr lang="en-US" dirty="0" smtClean="0"/>
          </a:p>
          <a:p>
            <a:pPr lvl="1"/>
            <a:endParaRPr lang="en-US" dirty="0" smtClean="0"/>
          </a:p>
          <a:p>
            <a:endParaRPr lang="en-US" dirty="0" smtClean="0"/>
          </a:p>
          <a:p>
            <a:pPr lvl="1"/>
            <a:endParaRPr lang="en-US" dirty="0" smtClean="0"/>
          </a:p>
          <a:p>
            <a:endParaRPr lang="en-US" dirty="0"/>
          </a:p>
        </p:txBody>
      </p:sp>
      <p:sp>
        <p:nvSpPr>
          <p:cNvPr id="5" name="Title 1"/>
          <p:cNvSpPr>
            <a:spLocks noGrp="1"/>
          </p:cNvSpPr>
          <p:nvPr>
            <p:ph type="title"/>
          </p:nvPr>
        </p:nvSpPr>
        <p:spPr>
          <a:xfrm>
            <a:off x="457200" y="274638"/>
            <a:ext cx="8229600" cy="1143000"/>
          </a:xfrm>
        </p:spPr>
        <p:txBody>
          <a:bodyPr/>
          <a:lstStyle/>
          <a:p>
            <a:r>
              <a:rPr lang="en-US" dirty="0" smtClean="0"/>
              <a:t>References</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mexican-pine-nest-tables.gif"/>
          <p:cNvPicPr>
            <a:picLocks noGrp="1" noChangeAspect="1"/>
          </p:cNvPicPr>
          <p:nvPr>
            <p:ph idx="1"/>
          </p:nvPr>
        </p:nvPicPr>
        <p:blipFill>
          <a:blip r:embed="rId3" cstate="print"/>
          <a:stretch>
            <a:fillRect/>
          </a:stretch>
        </p:blipFill>
        <p:spPr>
          <a:xfrm>
            <a:off x="2277588" y="1600200"/>
            <a:ext cx="4588824" cy="4525963"/>
          </a:xfrm>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Security</a:t>
            </a:r>
          </a:p>
          <a:p>
            <a:pPr lvl="1"/>
            <a:r>
              <a:rPr lang="en-US" b="1" dirty="0" smtClean="0">
                <a:hlinkClick r:id="rId2"/>
              </a:rPr>
              <a:t>SQL Server Security: Why Security Is Important</a:t>
            </a:r>
            <a:endParaRPr lang="en-US" b="1" dirty="0" smtClean="0"/>
          </a:p>
          <a:p>
            <a:pPr lvl="1"/>
            <a:r>
              <a:rPr lang="en-US" b="1" dirty="0" smtClean="0">
                <a:hlinkClick r:id="rId3"/>
              </a:rPr>
              <a:t>Managing Security</a:t>
            </a:r>
            <a:endParaRPr lang="en-US" b="1" dirty="0" smtClean="0"/>
          </a:p>
          <a:p>
            <a:pPr lvl="1"/>
            <a:r>
              <a:rPr lang="en-US" b="1" dirty="0" smtClean="0">
                <a:hlinkClick r:id="rId4"/>
              </a:rPr>
              <a:t>SQL Server Security Part 1</a:t>
            </a:r>
            <a:endParaRPr lang="en-US" b="1" dirty="0" smtClean="0"/>
          </a:p>
          <a:p>
            <a:pPr lvl="1"/>
            <a:r>
              <a:rPr lang="en-US" b="1" dirty="0" smtClean="0">
                <a:hlinkClick r:id="rId5"/>
              </a:rPr>
              <a:t>SQL Server Security Part 3</a:t>
            </a:r>
            <a:endParaRPr lang="en-US" b="1" dirty="0" smtClean="0"/>
          </a:p>
          <a:p>
            <a:pPr lvl="1"/>
            <a:r>
              <a:rPr lang="en-US" b="1" dirty="0" smtClean="0">
                <a:hlinkClick r:id="rId6"/>
              </a:rPr>
              <a:t>10 Steps to Securing your SQL Server</a:t>
            </a:r>
            <a:endParaRPr lang="en-US" b="1" dirty="0" smtClean="0"/>
          </a:p>
          <a:p>
            <a:pPr lvl="1"/>
            <a:r>
              <a:rPr lang="en-US" b="1" dirty="0" smtClean="0">
                <a:hlinkClick r:id="rId7"/>
              </a:rPr>
              <a:t>SQL Server Security: Server Roles</a:t>
            </a:r>
            <a:endParaRPr lang="en-US" b="1" dirty="0" smtClean="0"/>
          </a:p>
          <a:p>
            <a:pPr lvl="1"/>
            <a:r>
              <a:rPr lang="en-US" b="1" dirty="0" smtClean="0">
                <a:hlinkClick r:id="rId8"/>
              </a:rPr>
              <a:t>SQL Server Security: Fixed Database Roles</a:t>
            </a:r>
            <a:endParaRPr lang="en-US" b="1" dirty="0" smtClean="0"/>
          </a:p>
          <a:p>
            <a:pPr lvl="1"/>
            <a:endParaRPr lang="en-US" b="1" dirty="0" smtClean="0"/>
          </a:p>
          <a:p>
            <a:pPr lvl="1"/>
            <a:endParaRPr lang="en-US" dirty="0" smtClean="0"/>
          </a:p>
          <a:p>
            <a:pPr lvl="1"/>
            <a:endParaRPr lang="en-US" dirty="0" smtClean="0"/>
          </a:p>
          <a:p>
            <a:endParaRPr lang="en-US" dirty="0" smtClean="0"/>
          </a:p>
          <a:p>
            <a:pPr lvl="1"/>
            <a:endParaRPr lang="en-US" dirty="0" smtClean="0"/>
          </a:p>
          <a:p>
            <a:endParaRPr lang="en-US" dirty="0"/>
          </a:p>
        </p:txBody>
      </p:sp>
      <p:sp>
        <p:nvSpPr>
          <p:cNvPr id="5" name="Title 1"/>
          <p:cNvSpPr>
            <a:spLocks noGrp="1"/>
          </p:cNvSpPr>
          <p:nvPr>
            <p:ph type="title"/>
          </p:nvPr>
        </p:nvSpPr>
        <p:spPr>
          <a:xfrm>
            <a:off x="457200" y="274638"/>
            <a:ext cx="8229600" cy="1143000"/>
          </a:xfrm>
        </p:spPr>
        <p:txBody>
          <a:bodyPr/>
          <a:lstStyle/>
          <a:p>
            <a:r>
              <a:rPr lang="en-US" dirty="0" smtClean="0"/>
              <a:t>References</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WTable.gif"/>
          <p:cNvPicPr>
            <a:picLocks noGrp="1" noChangeAspect="1"/>
          </p:cNvPicPr>
          <p:nvPr>
            <p:ph idx="1"/>
          </p:nvPr>
        </p:nvPicPr>
        <p:blipFill>
          <a:blip r:embed="rId3" cstate="print"/>
          <a:stretch>
            <a:fillRect/>
          </a:stretch>
        </p:blipFill>
        <p:spPr>
          <a:xfrm>
            <a:off x="1752600" y="838200"/>
            <a:ext cx="5693992" cy="5105400"/>
          </a:xfr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18608</TotalTime>
  <Words>3565</Words>
  <Application>Microsoft Office PowerPoint</Application>
  <PresentationFormat>On-screen Show (4:3)</PresentationFormat>
  <Paragraphs>426</Paragraphs>
  <Slides>80</Slides>
  <Notes>64</Notes>
  <HiddenSlides>0</HiddenSlides>
  <MMClips>0</MMClips>
  <ScaleCrop>false</ScaleCrop>
  <HeadingPairs>
    <vt:vector size="4" baseType="variant">
      <vt:variant>
        <vt:lpstr>Theme</vt:lpstr>
      </vt:variant>
      <vt:variant>
        <vt:i4>1</vt:i4>
      </vt:variant>
      <vt:variant>
        <vt:lpstr>Slide Titles</vt:lpstr>
      </vt:variant>
      <vt:variant>
        <vt:i4>80</vt:i4>
      </vt:variant>
    </vt:vector>
  </HeadingPairs>
  <TitlesOfParts>
    <vt:vector size="81" baseType="lpstr">
      <vt:lpstr>Office Theme</vt:lpstr>
      <vt:lpstr>Basic SQL Server</vt:lpstr>
      <vt:lpstr>Who’s here?</vt:lpstr>
      <vt:lpstr>Agenda</vt:lpstr>
      <vt:lpstr>What is SQL Server?</vt:lpstr>
      <vt:lpstr>Slide 5</vt:lpstr>
      <vt:lpstr>Slide 6</vt:lpstr>
      <vt:lpstr>Slide 7</vt:lpstr>
      <vt:lpstr>Slide 8</vt:lpstr>
      <vt:lpstr>Slide 9</vt:lpstr>
      <vt:lpstr>Slide 10</vt:lpstr>
      <vt:lpstr>Slide 11</vt:lpstr>
      <vt:lpstr>ACID</vt:lpstr>
      <vt:lpstr>How Does SQL Server Do This?</vt:lpstr>
      <vt:lpstr>Slide 14</vt:lpstr>
      <vt:lpstr>Slide 15</vt:lpstr>
      <vt:lpstr>Views</vt:lpstr>
      <vt:lpstr>Stored Procedures</vt:lpstr>
      <vt:lpstr>Sample Code</vt:lpstr>
      <vt:lpstr>Slide 19</vt:lpstr>
      <vt:lpstr>Triggers</vt:lpstr>
      <vt:lpstr>Triggers</vt:lpstr>
      <vt:lpstr>Keys</vt:lpstr>
      <vt:lpstr>Primary Keys</vt:lpstr>
      <vt:lpstr>Primary Keys</vt:lpstr>
      <vt:lpstr>Primary Keys</vt:lpstr>
      <vt:lpstr>Slide 26</vt:lpstr>
      <vt:lpstr>Slide 27</vt:lpstr>
      <vt:lpstr>Foreign Keys</vt:lpstr>
      <vt:lpstr>Queries</vt:lpstr>
      <vt:lpstr>Queries</vt:lpstr>
      <vt:lpstr>Queries</vt:lpstr>
      <vt:lpstr>Slide 32</vt:lpstr>
      <vt:lpstr>Queries</vt:lpstr>
      <vt:lpstr>Sample Query</vt:lpstr>
      <vt:lpstr>Sample Query</vt:lpstr>
      <vt:lpstr>Sample Query</vt:lpstr>
      <vt:lpstr>Indexes</vt:lpstr>
      <vt:lpstr>Slide 38</vt:lpstr>
      <vt:lpstr>Indexing</vt:lpstr>
      <vt:lpstr>Clustered Index</vt:lpstr>
      <vt:lpstr>Non-Clustered Index</vt:lpstr>
      <vt:lpstr>Indexing</vt:lpstr>
      <vt:lpstr>Backups</vt:lpstr>
      <vt:lpstr>Why Backup?</vt:lpstr>
      <vt:lpstr>Slide 45</vt:lpstr>
      <vt:lpstr>Slide 46</vt:lpstr>
      <vt:lpstr>Slide 47</vt:lpstr>
      <vt:lpstr>What do we back up?</vt:lpstr>
      <vt:lpstr>Typical Backup</vt:lpstr>
      <vt:lpstr>Backup Notes</vt:lpstr>
      <vt:lpstr>Security</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General Security Rules</vt:lpstr>
      <vt:lpstr>That BI Stuff</vt:lpstr>
      <vt:lpstr>SSIS</vt:lpstr>
      <vt:lpstr>Reporting Services (SSRS)</vt:lpstr>
      <vt:lpstr>Analysis Services (SSAS)</vt:lpstr>
      <vt:lpstr>SQL Server Is Huge</vt:lpstr>
      <vt:lpstr>The End</vt:lpstr>
      <vt:lpstr>References</vt:lpstr>
      <vt:lpstr>References</vt:lpstr>
      <vt:lpstr>References</vt:lpstr>
      <vt:lpstr>References</vt:lpstr>
      <vt:lpstr>References</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Basic SQL Server</dc:title>
  <dc:creator>sjones</dc:creator>
  <cp:lastModifiedBy>Steve Jones</cp:lastModifiedBy>
  <cp:revision>79</cp:revision>
  <dcterms:created xsi:type="dcterms:W3CDTF">2006-08-16T00:00:00Z</dcterms:created>
  <dcterms:modified xsi:type="dcterms:W3CDTF">2010-08-14T13:27:06Z</dcterms:modified>
</cp:coreProperties>
</file>