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8" r:id="rId2"/>
    <p:sldId id="260" r:id="rId3"/>
    <p:sldId id="295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6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94" y="-102"/>
      </p:cViewPr>
      <p:guideLst>
        <p:guide orient="horz" pos="21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449C4-1E40-7A42-A482-B0B4DA81E97B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3FD6-6E74-8C44-8FDE-C9C90495B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2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6A89-E9C7-354F-95EF-B043A1B6345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E1C0C-C64E-0340-9CCE-F3EEA3E5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November</a:t>
            </a:r>
            <a:r>
              <a:rPr lang="en-GB" baseline="0" smtClean="0"/>
              <a:t> 18</a:t>
            </a:r>
            <a:r>
              <a:rPr lang="en-GB" baseline="30000" smtClean="0"/>
              <a:t>th</a:t>
            </a:r>
            <a:r>
              <a:rPr lang="en-GB" baseline="0" smtClean="0"/>
              <a:t> 2010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1C0C-C64E-0340-9CCE-F3EEA3E55F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UpSearchSlide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F70A-6FD2-4AD0-BB31-D21485871177}" type="datetimeFigureOut">
              <a:rPr lang="en-GB" smtClean="0"/>
              <a:pPr/>
              <a:t>16/11/2010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407B-078D-4D4C-97F7-11EDD9D5D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-gate.com/products/sql_source_control/webinars.htm" TargetMode="External"/><Relationship Id="rId5" Type="http://schemas.openxmlformats.org/officeDocument/2006/relationships/hyperlink" Target="mailto:Michael.Christofides@red-gate.com" TargetMode="External"/><Relationship Id="rId4" Type="http://schemas.openxmlformats.org/officeDocument/2006/relationships/hyperlink" Target="http://www.red-gate.com/products/SQL_Source_Control/index.htm?utm_source=webinar&amp;utm_medium=webinar2609&amp;utm_content=webinar2609&amp;utm_campaign=sqlsourcecontro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SCwebinar_Nov10_BGs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39700" y="3306763"/>
            <a:ext cx="9427630" cy="3671275"/>
          </a:xfrm>
          <a:prstGeom prst="rect">
            <a:avLst/>
          </a:prstGeom>
        </p:spPr>
      </p:pic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0" y="3431788"/>
            <a:ext cx="9144000" cy="178395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Thanks for coming along to the webinar. </a:t>
            </a:r>
          </a:p>
          <a:p>
            <a:pPr eaLnBrk="1" hangingPunct="1"/>
            <a:r>
              <a:rPr lang="en-US" sz="25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Things will get started shortly… </a:t>
            </a:r>
          </a:p>
          <a:p>
            <a:pPr eaLnBrk="1" hangingPunct="1"/>
            <a:endParaRPr lang="en-US" sz="25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SSC_Logo_OnWhite_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589" y="0"/>
            <a:ext cx="3442446" cy="17212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662514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SQL Server Central Webinar Series # 5:</a:t>
            </a:r>
          </a:p>
          <a:p>
            <a:pPr algn="ctr"/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500" b="1" dirty="0" smtClean="0">
                <a:latin typeface="Arial" pitchFamily="34" charset="0"/>
                <a:cs typeface="Arial" pitchFamily="34" charset="0"/>
              </a:rPr>
              <a:t>Setup Your Source Control With Help from </a:t>
            </a:r>
            <a:r>
              <a:rPr lang="en-GB" sz="2500" b="1" dirty="0" err="1" smtClean="0">
                <a:latin typeface="Arial" pitchFamily="34" charset="0"/>
                <a:cs typeface="Arial" pitchFamily="34" charset="0"/>
              </a:rPr>
              <a:t>PowerShell</a:t>
            </a:r>
            <a:r>
              <a:rPr lang="en-GB" sz="25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GB" sz="2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SQL_SouCon_OnWhite_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34275" y="292473"/>
            <a:ext cx="108585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Often referred to as arrays</a:t>
            </a:r>
          </a:p>
          <a:p>
            <a:r>
              <a:rPr lang="en-US" dirty="0"/>
              <a:t>Collection infers a group of objects</a:t>
            </a:r>
          </a:p>
          <a:p>
            <a:r>
              <a:rPr lang="en-US" dirty="0"/>
              <a:t>Arrays (to me) refer to a set of values</a:t>
            </a:r>
          </a:p>
          <a:p>
            <a:r>
              <a:rPr lang="en-US" dirty="0"/>
              <a:t>Easy to create a collection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 = 1,4,6,8,9</a:t>
            </a:r>
          </a:p>
          <a:p>
            <a:r>
              <a:rPr lang="en-US" dirty="0"/>
              <a:t>To get the third value in the collection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m[2]</a:t>
            </a:r>
          </a:p>
          <a:p>
            <a:r>
              <a:rPr lang="en-US" dirty="0"/>
              <a:t>To specify a contiguous set of values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 = 1..5</a:t>
            </a:r>
          </a:p>
        </p:txBody>
      </p:sp>
    </p:spTree>
    <p:extLst>
      <p:ext uri="{BB962C8B-B14F-4D97-AF65-F5344CB8AC3E}">
        <p14:creationId xmlns:p14="http://schemas.microsoft.com/office/powerpoint/2010/main" val="30957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319"/>
          </a:xfrm>
        </p:spPr>
        <p:txBody>
          <a:bodyPr/>
          <a:lstStyle/>
          <a:p>
            <a:r>
              <a:rPr lang="en-US" dirty="0"/>
              <a:t>String Variables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Sometimes we want to substitute a variable into a string</a:t>
            </a:r>
          </a:p>
          <a:p>
            <a:r>
              <a:rPr lang="en-US" dirty="0"/>
              <a:t>For example, a dynamic connection string</a:t>
            </a:r>
          </a:p>
          <a:p>
            <a:pPr marL="27432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cstrng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"Data Source=$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instance;Integrated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Security=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SSPI;Initial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Catalog=$database"</a:t>
            </a:r>
          </a:p>
          <a:p>
            <a:r>
              <a:rPr lang="en-US" dirty="0"/>
              <a:t>Using double-quotes variable substitution takes place</a:t>
            </a:r>
          </a:p>
          <a:p>
            <a:r>
              <a:rPr lang="en-US" dirty="0"/>
              <a:t>Sometimes that's not good</a:t>
            </a:r>
          </a:p>
          <a:p>
            <a:pPr marL="27432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'MSSQL$INST01'</a:t>
            </a:r>
          </a:p>
          <a:p>
            <a:r>
              <a:rPr lang="en-US" dirty="0"/>
              <a:t>Using single-quotes no substitution is performed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Variables Part II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Module 1: Introduction to PowerShell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you want to build a long string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"SELECT TOP 25 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ContactID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$q + "      ,[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$q + "      ,[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$q + "      ,[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$q + "      ,[Phone]"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q = $q + "  FROM 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AdventureWorks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].[Person].[Contact]"</a:t>
            </a:r>
          </a:p>
          <a:p>
            <a:r>
              <a:rPr lang="en-US" dirty="0" smtClean="0"/>
              <a:t>Or </a:t>
            </a:r>
            <a:r>
              <a:rPr lang="en-US" dirty="0"/>
              <a:t>you can use a "here-string"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$q = @"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SELECT TOP 25 [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ContactID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    ,[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    ,[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    ,[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    ,[Phone]</a:t>
            </a:r>
          </a:p>
          <a:p>
            <a:pPr marL="274320" lvl="1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FROM [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AdventureWorks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].[Person].[Contact]</a:t>
            </a:r>
          </a:p>
          <a:p>
            <a:pPr marL="274320" lvl="1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"@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34906"/>
            <a:ext cx="8236634" cy="46912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Need a way to control the logic flow</a:t>
            </a:r>
          </a:p>
          <a:p>
            <a:r>
              <a:rPr lang="en-US" dirty="0"/>
              <a:t>Need to identify a set of commands that are to be run together</a:t>
            </a:r>
          </a:p>
          <a:p>
            <a:r>
              <a:rPr lang="en-US" dirty="0"/>
              <a:t>A "script block" identifies the boundaries by curly-brace characters ("{" and "}")</a:t>
            </a:r>
          </a:p>
          <a:p>
            <a:r>
              <a:rPr lang="en-US" dirty="0"/>
              <a:t>Script blocks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nested</a:t>
            </a:r>
          </a:p>
          <a:p>
            <a:pPr lvl="1"/>
            <a:r>
              <a:rPr lang="en-US" dirty="0" smtClean="0"/>
              <a:t>Don't </a:t>
            </a:r>
            <a:r>
              <a:rPr lang="en-US" dirty="0"/>
              <a:t>need to be part of a conditional operator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anywhere</a:t>
            </a:r>
          </a:p>
          <a:p>
            <a:r>
              <a:rPr lang="en-US" dirty="0"/>
              <a:t>Comments are allowed, are identified by the pound-sign (or hash) character ("#")</a:t>
            </a:r>
          </a:p>
          <a:p>
            <a:r>
              <a:rPr lang="en-US" dirty="0"/>
              <a:t>Multi-line comments are allowed in PS 2 and up using "&lt;#" and "#&gt;" as delimiters</a:t>
            </a:r>
          </a:p>
        </p:txBody>
      </p:sp>
    </p:spTree>
    <p:extLst>
      <p:ext uri="{BB962C8B-B14F-4D97-AF65-F5344CB8AC3E}">
        <p14:creationId xmlns:p14="http://schemas.microsoft.com/office/powerpoint/2010/main" val="15124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8453234"/>
              </p:ext>
            </p:extLst>
          </p:nvPr>
        </p:nvGraphicFramePr>
        <p:xfrm>
          <a:off x="1676400" y="1447800"/>
          <a:ext cx="5791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Description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eq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greater than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greater than or 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lt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than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than or 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-like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wildcard pattern matching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logical and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logical or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7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Operators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2711207"/>
              </p:ext>
            </p:extLst>
          </p:nvPr>
        </p:nvGraphicFramePr>
        <p:xfrm>
          <a:off x="914400" y="1447800"/>
          <a:ext cx="7772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if ($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eq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"target") {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000" dirty="0" smtClean="0">
                          <a:latin typeface="Courier New" pitchFamily="49" charset="0"/>
                          <a:cs typeface="Courier New" pitchFamily="49" charset="0"/>
                        </a:rPr>
                        <a:t>For ($i=0; $i -lt 10; $i++) {</a:t>
                      </a:r>
                    </a:p>
                    <a:p>
                      <a:r>
                        <a:rPr lang="nn-NO" sz="20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nn-NO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ForEach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ForEach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($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in $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coll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) {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While ($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eq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"target") {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9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Operators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916023"/>
              </p:ext>
            </p:extLst>
          </p:nvPr>
        </p:nvGraphicFramePr>
        <p:xfrm>
          <a:off x="914400" y="1447800"/>
          <a:ext cx="77724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 Until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Do {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Until ($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eq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"target")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 While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Do {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#work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While ($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eq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"target")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Switch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Switch ($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) {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"Val1" {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      #work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      }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"Val2" {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      #work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      }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Flow </a:t>
            </a:r>
            <a:r>
              <a:rPr lang="en-US" dirty="0" err="1" smtClean="0"/>
              <a:t>Cmdlets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2298358"/>
              </p:ext>
            </p:extLst>
          </p:nvPr>
        </p:nvGraphicFramePr>
        <p:xfrm>
          <a:off x="685800" y="15240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078506"/>
                <a:gridCol w="9412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Cmdlet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Alias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ForEach</a:t>
                      </a:r>
                      <a:r>
                        <a:rPr lang="en-US" sz="2400" dirty="0" smtClean="0"/>
                        <a:t>-Object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Iterates through each member in the collection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Where-Object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Conditionally filters objects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Select-Object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Pipes the specified properties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select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Sort-Object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Sorts objects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Tee-Object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Sends objects in two directions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0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2: Introduction to SMO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the SMO Library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SMO Object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SMO Library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34906"/>
            <a:ext cx="8229600" cy="46912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SMO – Server Management Objects</a:t>
            </a:r>
          </a:p>
          <a:p>
            <a:pPr lvl="1"/>
            <a:r>
              <a:rPr lang="en-US" dirty="0" smtClean="0"/>
              <a:t>Redesigned from predecessor – DMO</a:t>
            </a:r>
          </a:p>
          <a:p>
            <a:pPr lvl="2"/>
            <a:r>
              <a:rPr lang="en-US" dirty="0" smtClean="0"/>
              <a:t>Distributed Management Objects – SQL 2000 and earlier</a:t>
            </a:r>
          </a:p>
          <a:p>
            <a:pPr lvl="1"/>
            <a:r>
              <a:rPr lang="en-US" dirty="0" smtClean="0"/>
              <a:t>Provides a SQL Server Management API</a:t>
            </a:r>
          </a:p>
          <a:p>
            <a:pPr lvl="2"/>
            <a:r>
              <a:rPr lang="en-US" dirty="0" smtClean="0"/>
              <a:t>You can manage SQL Server via </a:t>
            </a:r>
            <a:r>
              <a:rPr lang="en-US" dirty="0" err="1" smtClean="0"/>
              <a:t>VB.Net</a:t>
            </a:r>
            <a:r>
              <a:rPr lang="en-US" dirty="0" smtClean="0"/>
              <a:t>, C# and PowerShell</a:t>
            </a:r>
          </a:p>
          <a:p>
            <a:pPr lvl="1"/>
            <a:r>
              <a:rPr lang="en-US" dirty="0" smtClean="0"/>
              <a:t>Provides access to properties not available in T-SQL</a:t>
            </a:r>
          </a:p>
          <a:p>
            <a:r>
              <a:rPr lang="en-US" dirty="0" smtClean="0"/>
              <a:t>Loaded via DLLs installed with Client tools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C:\Program Files\Microsoft SQL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Server\100\SDK\Assemblies</a:t>
            </a:r>
          </a:p>
          <a:p>
            <a:pPr lvl="2"/>
            <a:r>
              <a:rPr lang="en-US" sz="1600" dirty="0">
                <a:latin typeface="Courier New" pitchFamily="49" charset="0"/>
                <a:cs typeface="Courier New" pitchFamily="49" charset="0"/>
              </a:rPr>
              <a:t>Microsoft.SqlServer.Smo.dll</a:t>
            </a:r>
          </a:p>
          <a:p>
            <a:pPr lvl="2"/>
            <a:r>
              <a:rPr lang="en-US" sz="1600" dirty="0">
                <a:latin typeface="Courier New" pitchFamily="49" charset="0"/>
                <a:cs typeface="Courier New" pitchFamily="49" charset="0"/>
              </a:rPr>
              <a:t>Microsoft.SqlServer.SmoExtended.dll</a:t>
            </a:r>
          </a:p>
          <a:p>
            <a:pPr lvl="2"/>
            <a:r>
              <a:rPr lang="en-US" sz="1600" dirty="0">
                <a:latin typeface="Courier New" pitchFamily="49" charset="0"/>
                <a:cs typeface="Courier New" pitchFamily="49" charset="0"/>
              </a:rPr>
              <a:t>Microsoft.SqlServer.SqlWmiManagement.dll</a:t>
            </a:r>
          </a:p>
          <a:p>
            <a:pPr lvl="2"/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Cwebinar_Nov10_BGs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9700" y="3306763"/>
            <a:ext cx="9427630" cy="367127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663390" y="5740400"/>
            <a:ext cx="3935486" cy="897467"/>
          </a:xfrm>
          <a:prstGeom prst="rect">
            <a:avLst/>
          </a:prstGeom>
        </p:spPr>
        <p:txBody>
          <a:bodyPr vert="horz" lIns="0" tIns="0" rIns="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Steve Jones,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SQL Server MVP and Editor-in-Chief of SQLServerCentral.com</a:t>
            </a:r>
          </a:p>
        </p:txBody>
      </p:sp>
      <p:pic>
        <p:nvPicPr>
          <p:cNvPr id="7" name="Picture 6" descr="STEVE_M1_SM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916" y="4862145"/>
            <a:ext cx="2850963" cy="19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SC_Logo_OnWhite_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589" y="0"/>
            <a:ext cx="3442446" cy="17212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62514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SQL Server Central Webinar Series # 5:</a:t>
            </a:r>
          </a:p>
          <a:p>
            <a:pPr algn="ctr"/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500" b="1" dirty="0" smtClean="0">
                <a:latin typeface="Arial" pitchFamily="34" charset="0"/>
                <a:cs typeface="Arial" pitchFamily="34" charset="0"/>
              </a:rPr>
              <a:t>Setup Your Source Control With Help from </a:t>
            </a:r>
            <a:r>
              <a:rPr lang="en-GB" sz="2500" b="1" dirty="0" err="1" smtClean="0">
                <a:latin typeface="Arial" pitchFamily="34" charset="0"/>
                <a:cs typeface="Arial" pitchFamily="34" charset="0"/>
              </a:rPr>
              <a:t>PowerShell</a:t>
            </a:r>
            <a:r>
              <a:rPr lang="en-GB" sz="25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GB" sz="2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SQL_SouCon_OnWhite_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34275" y="292473"/>
            <a:ext cx="108585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the SMO Library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load the core SMO DLL into </a:t>
            </a:r>
            <a:r>
              <a:rPr lang="en-US" dirty="0" smtClean="0"/>
              <a:t>your </a:t>
            </a:r>
            <a:r>
              <a:rPr lang="en-US" dirty="0" err="1" smtClean="0"/>
              <a:t>script,load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assembly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System.Reflection.Assembly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]::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LoadWithPartialName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Microsoft.SqlServer.SMO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') | out-null</a:t>
            </a:r>
          </a:p>
          <a:p>
            <a:r>
              <a:rPr lang="en-US" dirty="0" smtClean="0"/>
              <a:t>SQL Server 2008 split functions into new DLLs</a:t>
            </a:r>
          </a:p>
          <a:p>
            <a:r>
              <a:rPr lang="en-US" dirty="0" smtClean="0"/>
              <a:t>To test the version and load the new DLLs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$v =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System.Reflection.Assembly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LoadWithPartialName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 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Microsoft.SqlServer.SMO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if ((($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v.FullName.Split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(','))[1].Split('='))[1].Split('.')[0] -ne '9')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System.Reflection.Assembly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LoadWithPartialName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Microsoft.SqlServer.SMOExtended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') | out-null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System.Reflection.Assembly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LoadWithPartialName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Microsoft.SqlServer.SQLWMIManagement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') | out-null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20040" lvl="1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to the Server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 to SQL Server by instantiating a Server object</a:t>
            </a:r>
          </a:p>
          <a:p>
            <a:pPr marL="274320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svr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New-Object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Microsoft.SqlServer.Management.Smo.Server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') 'SQLTBWS\INST01'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Access the SQL Server WMI objects by instantiating a </a:t>
            </a:r>
            <a:r>
              <a:rPr lang="en-US" dirty="0" err="1" smtClean="0"/>
              <a:t>ManagedComputer</a:t>
            </a:r>
            <a:r>
              <a:rPr lang="en-US" dirty="0" smtClean="0"/>
              <a:t> object at the Windows server level</a:t>
            </a:r>
          </a:p>
          <a:p>
            <a:pPr marL="274320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mgt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New-Object 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Microsoft.SqlServer.Management.Smo.WMI.ManagedComputer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') 'SQLTBWS'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3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SMO Object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3657600" cy="459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8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Database </a:t>
            </a:r>
            <a:r>
              <a:rPr lang="en-US" dirty="0" smtClean="0"/>
              <a:t>Object -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8068"/>
            <a:ext cx="6568868" cy="510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Database </a:t>
            </a:r>
            <a:r>
              <a:rPr lang="en-US" dirty="0" smtClean="0"/>
              <a:t>Object -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808419" cy="475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6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Database </a:t>
            </a:r>
            <a:r>
              <a:rPr lang="en-US" dirty="0" smtClean="0"/>
              <a:t>Object -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48087"/>
            <a:ext cx="6010031" cy="512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Database Object -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99526"/>
            <a:ext cx="5554019" cy="393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0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Database Object </a:t>
            </a:r>
            <a:r>
              <a:rPr lang="en-US" dirty="0" smtClean="0"/>
              <a:t>– Stored </a:t>
            </a:r>
            <a:r>
              <a:rPr lang="en-US" dirty="0" err="1" smtClean="0"/>
              <a:t>Procs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2: Introduction to SMO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84300"/>
            <a:ext cx="773853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8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Scripting Database Objects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Module </a:t>
            </a:r>
            <a:r>
              <a:rPr lang="en-US" dirty="0" smtClean="0">
                <a:solidFill>
                  <a:srgbClr val="696464"/>
                </a:solidFill>
              </a:rPr>
              <a:t>3: </a:t>
            </a:r>
            <a:r>
              <a:rPr lang="en-US" dirty="0"/>
              <a:t>Scripting Database Objects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SMO Scripter Object</a:t>
            </a:r>
            <a:endParaRPr lang="en-US" dirty="0" smtClean="0"/>
          </a:p>
          <a:p>
            <a:r>
              <a:rPr lang="en-US" dirty="0" smtClean="0"/>
              <a:t>Scripting the 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Scripter Object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09" y="1206889"/>
            <a:ext cx="4107766" cy="523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5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20206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About 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98" y="1394511"/>
            <a:ext cx="8229600" cy="45898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SQL Server Consultant with </a:t>
            </a:r>
            <a:r>
              <a:rPr lang="en-US" dirty="0" err="1" smtClean="0"/>
              <a:t>UpSearch</a:t>
            </a:r>
            <a:endParaRPr lang="en-US" dirty="0" smtClean="0"/>
          </a:p>
          <a:p>
            <a:r>
              <a:rPr lang="en-US" dirty="0" smtClean="0"/>
              <a:t>Over 35 years in IT</a:t>
            </a:r>
          </a:p>
          <a:p>
            <a:r>
              <a:rPr lang="en-US" dirty="0" smtClean="0"/>
              <a:t>Career covered multiple disciplines – operations, development, telecommunications, network design/administration and database design and administration</a:t>
            </a:r>
          </a:p>
          <a:p>
            <a:r>
              <a:rPr lang="en-US" dirty="0" smtClean="0"/>
              <a:t>Started using Sybase in 1992, MS SQL Server in 1995</a:t>
            </a:r>
          </a:p>
          <a:p>
            <a:r>
              <a:rPr lang="en-US" dirty="0" smtClean="0"/>
              <a:t>Microsoft Certified IT Professional: Database Administrator and Database Developer, Microsoft Certified Trainer (MCT)</a:t>
            </a:r>
          </a:p>
          <a:p>
            <a:r>
              <a:rPr lang="en-US" dirty="0" smtClean="0"/>
              <a:t>Awarded Microsoft MVP Award for SQL Server for last 4 years</a:t>
            </a:r>
            <a:endParaRPr lang="en-US" dirty="0"/>
          </a:p>
        </p:txBody>
      </p:sp>
      <p:pic>
        <p:nvPicPr>
          <p:cNvPr id="5" name="Picture 5" descr="MVP_Horizontal_FullColo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276" y="6061606"/>
            <a:ext cx="12573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40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the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Parameters</a:t>
            </a:r>
          </a:p>
          <a:p>
            <a:pPr lvl="1"/>
            <a:r>
              <a:rPr lang="en-US" dirty="0" smtClean="0"/>
              <a:t>SQL Instance, Database, Base Directory</a:t>
            </a:r>
          </a:p>
          <a:p>
            <a:r>
              <a:rPr lang="en-US" dirty="0" smtClean="0"/>
              <a:t>Load libraries and define error trapping</a:t>
            </a:r>
          </a:p>
          <a:p>
            <a:r>
              <a:rPr lang="en-US" dirty="0" smtClean="0"/>
              <a:t>Instantiate the Server and Database Objects</a:t>
            </a:r>
          </a:p>
          <a:p>
            <a:r>
              <a:rPr lang="en-US" dirty="0" smtClean="0"/>
              <a:t>Create the Database Directory</a:t>
            </a:r>
          </a:p>
          <a:p>
            <a:r>
              <a:rPr lang="en-US" dirty="0" smtClean="0"/>
              <a:t>For Each Object Type</a:t>
            </a:r>
          </a:p>
          <a:p>
            <a:pPr lvl="1"/>
            <a:r>
              <a:rPr lang="en-US" dirty="0" smtClean="0"/>
              <a:t>Create Type Directory</a:t>
            </a:r>
          </a:p>
          <a:p>
            <a:pPr lvl="1"/>
            <a:r>
              <a:rPr lang="en-US" dirty="0" smtClean="0"/>
              <a:t>Script the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2980"/>
          </a:xfrm>
        </p:spPr>
        <p:txBody>
          <a:bodyPr/>
          <a:lstStyle/>
          <a:p>
            <a:r>
              <a:rPr lang="en-US" dirty="0" smtClean="0"/>
              <a:t>The PowerShell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349"/>
            <a:ext cx="8229600" cy="550046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Use a </a:t>
            </a:r>
            <a:r>
              <a:rPr lang="en-US" sz="2800" dirty="0" err="1" smtClean="0"/>
              <a:t>Param</a:t>
            </a:r>
            <a:r>
              <a:rPr lang="en-US" sz="2800" dirty="0" smtClean="0"/>
              <a:t> Block for Arguments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Get the SQL Server instance name, database and base directory from the command line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[string]$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=$null,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[string]$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dtbase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=$null,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[string]$base=$null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)</a:t>
            </a:r>
          </a:p>
          <a:p>
            <a:r>
              <a:rPr lang="en-US" sz="2800" dirty="0" smtClean="0"/>
              <a:t>Load the SMO Libraries</a:t>
            </a:r>
          </a:p>
          <a:p>
            <a:r>
              <a:rPr lang="en-US" sz="2800" dirty="0" smtClean="0"/>
              <a:t>Trap for Errors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Handle any errors that occur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Trap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# Handle the error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$err = $_.Exception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err.Message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while(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err.InnerException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	$err =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err.InnerException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	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 "|" +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err.Message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	};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Diagnostics.EventLog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WriteEntry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s.Name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,"Job Error: $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errmsg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","Error")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# End the script.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break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" y="1280160"/>
            <a:ext cx="8595360" cy="4965895"/>
          </a:xfrm>
        </p:spPr>
        <p:txBody>
          <a:bodyPr/>
          <a:lstStyle/>
          <a:p>
            <a:r>
              <a:rPr lang="en-US" dirty="0" smtClean="0"/>
              <a:t>Connect to the Instance and Database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 Connect to the specified instance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$s = new-object 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Microsoft.SqlServer.Management.Smo.Server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 $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 Connect to the specified database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s.Databases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dtbase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db.Name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Create the Database Directory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 Create the Database root directory if it doesn't exist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 (!(Test-Path -path "$base\$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\"))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New-Item "$base\$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\" -type directory | out-null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homedir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"$base\$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\"</a:t>
            </a:r>
          </a:p>
        </p:txBody>
      </p:sp>
    </p:spTree>
    <p:extLst>
      <p:ext uri="{BB962C8B-B14F-4D97-AF65-F5344CB8AC3E}">
        <p14:creationId xmlns:p14="http://schemas.microsoft.com/office/powerpoint/2010/main" val="6967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Instantiate the Scripter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Object and Set Properties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 Instantiate the Scripter object and set the base properties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new-object 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Microsoft.SqlServer.Management.Smo.Scripter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 ($s)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scrp.Options.ScriptDrops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$False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scrp.Options.WithDependencies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$False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scrp.Options.IncludeHeaders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scrp.Options.AppendToFile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$False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scrp.Options.ToFileOnly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scrp.Options.ClusteredIndexes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scrp.Options.DriAll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scrp.Options.Indexes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scrp.Options.Triggers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$True</a:t>
            </a:r>
          </a:p>
        </p:txBody>
      </p:sp>
    </p:spTree>
    <p:extLst>
      <p:ext uri="{BB962C8B-B14F-4D97-AF65-F5344CB8AC3E}">
        <p14:creationId xmlns:p14="http://schemas.microsoft.com/office/powerpoint/2010/main" val="41243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the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4228"/>
            <a:ext cx="8278837" cy="52050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Each Object Type</a:t>
            </a:r>
          </a:p>
          <a:p>
            <a:pPr lvl="1"/>
            <a:r>
              <a:rPr lang="en-US" dirty="0" smtClean="0"/>
              <a:t>Create a Directory for the Type</a:t>
            </a:r>
          </a:p>
          <a:p>
            <a:pPr lvl="1"/>
            <a:r>
              <a:rPr lang="en-US" dirty="0" smtClean="0"/>
              <a:t>Script out the Objects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 Script the tables in the database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db.Tables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-object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if($_.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IsSystemObject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$False)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tbl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$_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if (!(Test-Path -path "$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homedir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\Tables\"))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	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	New-Item "$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homedir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\Tables\" -type directory | out-null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tblname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tbl.Name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scrp.Options.FileName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homedir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\Tables\$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tblname.sql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scrp.Script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tbl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to Source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Scripts from Base Directory</a:t>
            </a:r>
          </a:p>
          <a:p>
            <a:r>
              <a:rPr lang="en-US" dirty="0" smtClean="0"/>
              <a:t>Modify Script to add Date String to Base Name</a:t>
            </a:r>
          </a:p>
          <a:p>
            <a:pPr lvl="1"/>
            <a:r>
              <a:rPr lang="en-US" dirty="0" smtClean="0"/>
              <a:t>Allows you to run script daily</a:t>
            </a:r>
          </a:p>
          <a:p>
            <a:pPr lvl="1"/>
            <a:r>
              <a:rPr lang="en-US" dirty="0" smtClean="0"/>
              <a:t>Protects you from changes made in objects</a:t>
            </a:r>
          </a:p>
          <a:p>
            <a:r>
              <a:rPr lang="en-US" dirty="0" smtClean="0"/>
              <a:t>“Documents” Database Objects for Auditors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SCwebinar_Nov10_BGs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9700" y="3306763"/>
            <a:ext cx="9427630" cy="3671275"/>
          </a:xfrm>
          <a:prstGeom prst="rect">
            <a:avLst/>
          </a:prstGeom>
        </p:spPr>
      </p:pic>
      <p:pic>
        <p:nvPicPr>
          <p:cNvPr id="4" name="Picture 3" descr="SQL_SouCon_OnWhite_RGB.jpg"/>
          <p:cNvPicPr>
            <a:picLocks noChangeAspect="1"/>
          </p:cNvPicPr>
          <p:nvPr/>
        </p:nvPicPr>
        <p:blipFill>
          <a:blip r:embed="rId3" cstate="print"/>
          <a:srcRect t="16636" b="17846"/>
          <a:stretch>
            <a:fillRect/>
          </a:stretch>
        </p:blipFill>
        <p:spPr>
          <a:xfrm>
            <a:off x="523875" y="569662"/>
            <a:ext cx="2695575" cy="1766066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97" y="4628128"/>
            <a:ext cx="9144000" cy="1783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Any Questions?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690" y="126125"/>
            <a:ext cx="465608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Next Steps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28 day free trial at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4"/>
              </a:rPr>
              <a:t>red-gate.com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$99 license for all webinar registrants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Email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5"/>
              </a:rPr>
              <a:t>Michael.Christofides@red-gate.com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Quote code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webinarssc1811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One license per organization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Offer open until November 25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2010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More webinars –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6"/>
              </a:rPr>
              <a:t>red-gate.com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/>
              <a:t>1: Introduction to PowerShell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Cmdlets</a:t>
            </a:r>
            <a:endParaRPr lang="en-US" dirty="0"/>
          </a:p>
          <a:p>
            <a:r>
              <a:rPr lang="en-US" dirty="0"/>
              <a:t>Aliases</a:t>
            </a:r>
          </a:p>
          <a:p>
            <a:r>
              <a:rPr lang="en-US" dirty="0"/>
              <a:t>The Pipeline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Objects</a:t>
            </a:r>
          </a:p>
          <a:p>
            <a:r>
              <a:rPr lang="en-US" dirty="0"/>
              <a:t>Control 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/>
          <a:lstStyle/>
          <a:p>
            <a:r>
              <a:rPr lang="en-US" dirty="0" err="1"/>
              <a:t>Cmdlets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Cmdlets</a:t>
            </a:r>
            <a:r>
              <a:rPr lang="en-US" dirty="0"/>
              <a:t> are Command-Line Utilities built into PowerShell</a:t>
            </a:r>
          </a:p>
          <a:p>
            <a:r>
              <a:rPr lang="en-US" dirty="0"/>
              <a:t>They add functionality to the command line</a:t>
            </a:r>
          </a:p>
          <a:p>
            <a:r>
              <a:rPr lang="en-US" dirty="0"/>
              <a:t>They use a Verb-Noun Naming Convention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Stop-Service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Export-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Csv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Arguments </a:t>
            </a:r>
            <a:r>
              <a:rPr lang="en-US" dirty="0"/>
              <a:t>begin with "-" character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Get-Process -name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sqlservr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Help </a:t>
            </a:r>
            <a:r>
              <a:rPr lang="en-US" dirty="0"/>
              <a:t>is available with the Get-Help </a:t>
            </a:r>
            <a:r>
              <a:rPr lang="en-US" dirty="0" err="1" smtClean="0"/>
              <a:t>cmdlet</a:t>
            </a:r>
            <a:endParaRPr lang="en-US" dirty="0" smtClean="0"/>
          </a:p>
          <a:p>
            <a:r>
              <a:rPr lang="en-US" dirty="0" smtClean="0"/>
              <a:t>List </a:t>
            </a:r>
            <a:r>
              <a:rPr lang="en-US" dirty="0"/>
              <a:t>of all available </a:t>
            </a:r>
            <a:r>
              <a:rPr lang="en-US" dirty="0" err="1"/>
              <a:t>cmdlets</a:t>
            </a:r>
            <a:r>
              <a:rPr lang="en-US" dirty="0"/>
              <a:t> also </a:t>
            </a:r>
            <a:r>
              <a:rPr lang="en-US" dirty="0" smtClean="0"/>
              <a:t>available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Get-Command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Allows shorthand version of </a:t>
            </a:r>
            <a:r>
              <a:rPr lang="en-US" dirty="0" err="1"/>
              <a:t>cmdlet</a:t>
            </a:r>
            <a:endParaRPr lang="en-US" dirty="0"/>
          </a:p>
          <a:p>
            <a:r>
              <a:rPr lang="en-US" dirty="0"/>
              <a:t>Use names familiar to you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Get-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Childitem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Get-Process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Get-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WMIObject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gwmi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Get-Alias </a:t>
            </a:r>
            <a:r>
              <a:rPr lang="en-US" dirty="0"/>
              <a:t>returns a list of the defined aliases</a:t>
            </a:r>
          </a:p>
          <a:p>
            <a:r>
              <a:rPr lang="en-US" dirty="0"/>
              <a:t>New-Alias allows you define your own aliases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Pipeline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Module 1: Introduction to PowerShell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Takes </a:t>
            </a:r>
            <a:r>
              <a:rPr lang="en-US" dirty="0" err="1"/>
              <a:t>cmdlet</a:t>
            </a:r>
            <a:r>
              <a:rPr lang="en-US" dirty="0"/>
              <a:t> output and sends it to the next </a:t>
            </a:r>
            <a:r>
              <a:rPr lang="en-US" dirty="0" err="1"/>
              <a:t>cmdlet</a:t>
            </a:r>
            <a:endParaRPr lang="en-US" dirty="0"/>
          </a:p>
          <a:p>
            <a:pPr marL="274320" lvl="1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get-process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| sort-object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workingset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-descending |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select-object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-first 10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Unlike </a:t>
            </a:r>
            <a:r>
              <a:rPr lang="en-US" dirty="0"/>
              <a:t>Unix pipeline - no "</a:t>
            </a:r>
            <a:r>
              <a:rPr lang="en-US" dirty="0" err="1"/>
              <a:t>sed</a:t>
            </a:r>
            <a:r>
              <a:rPr lang="en-US" dirty="0"/>
              <a:t>", "</a:t>
            </a:r>
            <a:r>
              <a:rPr lang="en-US" dirty="0" err="1"/>
              <a:t>awk</a:t>
            </a:r>
            <a:r>
              <a:rPr lang="en-US" dirty="0"/>
              <a:t>" or "</a:t>
            </a:r>
            <a:r>
              <a:rPr lang="en-US" dirty="0" err="1"/>
              <a:t>grep</a:t>
            </a:r>
            <a:r>
              <a:rPr lang="en-US" dirty="0"/>
              <a:t>"</a:t>
            </a:r>
          </a:p>
          <a:p>
            <a:r>
              <a:rPr lang="en-US" dirty="0"/>
              <a:t>Output of </a:t>
            </a:r>
            <a:r>
              <a:rPr lang="en-US" dirty="0" err="1"/>
              <a:t>cmdlets</a:t>
            </a:r>
            <a:r>
              <a:rPr lang="en-US" dirty="0"/>
              <a:t> are objects</a:t>
            </a:r>
          </a:p>
          <a:p>
            <a:r>
              <a:rPr lang="en-US" dirty="0" err="1"/>
              <a:t>Cmdlets</a:t>
            </a:r>
            <a:r>
              <a:rPr lang="en-US" dirty="0"/>
              <a:t> expect objects for input</a:t>
            </a:r>
          </a:p>
        </p:txBody>
      </p:sp>
    </p:spTree>
    <p:extLst>
      <p:ext uri="{BB962C8B-B14F-4D97-AF65-F5344CB8AC3E}">
        <p14:creationId xmlns:p14="http://schemas.microsoft.com/office/powerpoint/2010/main" val="36324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Module 1: Introduction to PowerShell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Give </a:t>
            </a:r>
            <a:r>
              <a:rPr lang="en-US" dirty="0"/>
              <a:t>us a place to put values for later use</a:t>
            </a:r>
          </a:p>
          <a:p>
            <a:r>
              <a:rPr lang="en-US" dirty="0"/>
              <a:t>Defined by a name preceded by a dollar sign ("$") character</a:t>
            </a:r>
          </a:p>
          <a:p>
            <a:r>
              <a:rPr lang="en-US" dirty="0"/>
              <a:t>Assigned a value via the equal sign ("=") character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 = 7</a:t>
            </a:r>
          </a:p>
          <a:p>
            <a:r>
              <a:rPr lang="en-US" dirty="0"/>
              <a:t>Creates an object of type integer</a:t>
            </a:r>
          </a:p>
          <a:p>
            <a:pPr lvl="1"/>
            <a:r>
              <a:rPr lang="en-US" dirty="0" smtClean="0"/>
              <a:t>Technically </a:t>
            </a:r>
            <a:r>
              <a:rPr lang="en-US" dirty="0"/>
              <a:t>of type System.Int32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Module 1: Introduction to PowerShell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1061-3506-47F2-A9CF-5A3F834AE30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Have a defined type</a:t>
            </a:r>
          </a:p>
          <a:p>
            <a:r>
              <a:rPr lang="en-US" dirty="0"/>
              <a:t>Types have sets of defined Properties and Methods</a:t>
            </a:r>
          </a:p>
          <a:p>
            <a:r>
              <a:rPr lang="en-US" dirty="0"/>
              <a:t>Properties are settings and can contain other individual objects</a:t>
            </a:r>
          </a:p>
          <a:p>
            <a:r>
              <a:rPr lang="en-US" dirty="0"/>
              <a:t>Methods are sets of tasks or functions that can be performed on the </a:t>
            </a:r>
            <a:r>
              <a:rPr lang="en-US" dirty="0" smtClean="0"/>
              <a:t>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 = 'Cleveland Rocks!'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$s | Get-Member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s.Length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1588</Words>
  <Application>Microsoft Office PowerPoint</Application>
  <PresentationFormat>On-screen Show (4:3)</PresentationFormat>
  <Paragraphs>384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About Me</vt:lpstr>
      <vt:lpstr>Part 1: Introduction to PowerShell</vt:lpstr>
      <vt:lpstr>Cmdlets</vt:lpstr>
      <vt:lpstr>Aliases</vt:lpstr>
      <vt:lpstr>The Pipeline</vt:lpstr>
      <vt:lpstr>Variables</vt:lpstr>
      <vt:lpstr>Objects</vt:lpstr>
      <vt:lpstr>Collections</vt:lpstr>
      <vt:lpstr>String Variables</vt:lpstr>
      <vt:lpstr>String Variables Part II</vt:lpstr>
      <vt:lpstr>Control Flow</vt:lpstr>
      <vt:lpstr>Comparison Operators</vt:lpstr>
      <vt:lpstr>Conditional Operators</vt:lpstr>
      <vt:lpstr>Conditional Operators</vt:lpstr>
      <vt:lpstr>Control Flow Cmdlets</vt:lpstr>
      <vt:lpstr>Part 2: Introduction to SMO</vt:lpstr>
      <vt:lpstr>Introduction to the SMO Library</vt:lpstr>
      <vt:lpstr>Loading the SMO Library</vt:lpstr>
      <vt:lpstr>Connect to the Server</vt:lpstr>
      <vt:lpstr>The SMO Object Model</vt:lpstr>
      <vt:lpstr>The Database Object - Tables</vt:lpstr>
      <vt:lpstr>The Database Object - Tables</vt:lpstr>
      <vt:lpstr>The Database Object - Tables</vt:lpstr>
      <vt:lpstr>The Database Object - Views</vt:lpstr>
      <vt:lpstr>The Database Object – Stored Procs</vt:lpstr>
      <vt:lpstr>Part 3: Scripting Database Objects</vt:lpstr>
      <vt:lpstr>The Scripter Object</vt:lpstr>
      <vt:lpstr>Scripting the Scripts</vt:lpstr>
      <vt:lpstr>The PowerShell Script</vt:lpstr>
      <vt:lpstr>Prepare the Environment</vt:lpstr>
      <vt:lpstr>Instantiate the Scripter object</vt:lpstr>
      <vt:lpstr>Script the Objects</vt:lpstr>
      <vt:lpstr>Demo</vt:lpstr>
      <vt:lpstr>Load to Source Control</vt:lpstr>
      <vt:lpstr>PowerPoint Presentation</vt:lpstr>
    </vt:vector>
  </TitlesOfParts>
  <Company>RedGate Software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Annabel Bradford</dc:creator>
  <cp:lastModifiedBy>awhite</cp:lastModifiedBy>
  <cp:revision>38</cp:revision>
  <dcterms:created xsi:type="dcterms:W3CDTF">2010-10-22T15:32:56Z</dcterms:created>
  <dcterms:modified xsi:type="dcterms:W3CDTF">2010-11-17T03:22:34Z</dcterms:modified>
</cp:coreProperties>
</file>